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现在大量网页设计基于网格布局。虽说人们通常注意不到它，但杂乱无章的布局时代确实已经过去了，现在是整齐结构化的天下。无论从理论、美学和整齐来说，这样的布局都很好平衡。网格结构是所有现代网站的基础，它总能给最终用户完美无暇的设计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584200">
              <a:defRPr sz="1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cap="all" sz="10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</p:spPr>
        <p:txBody>
          <a:bodyPr lIns="71437" tIns="71437" rIns="71437" bIns="71437"/>
          <a:lstStyle>
            <a:lvl1pPr marL="724452" indent="-724452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245152" indent="-724452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765852" indent="-724452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286552" indent="-724452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807252" indent="-724452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Shape 137"/>
          <p:cNvSpPr/>
          <p:nvPr>
            <p:ph type="sldNum" sz="quarter" idx="2"/>
          </p:nvPr>
        </p:nvSpPr>
        <p:spPr>
          <a:xfrm>
            <a:off x="11952882" y="13037343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"/><Relationship Id="rId3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"/><Relationship Id="rId3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"/><Relationship Id="rId3" Type="http://schemas.openxmlformats.org/officeDocument/2006/relationships/image" Target="../media/image13.png"/><Relationship Id="rId4" Type="http://schemas.openxmlformats.org/officeDocument/2006/relationships/hyperlink" Target="http://www.w3cplus.com/css3/create-css-grid-system-with-css-variables.html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3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g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g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tif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t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tif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tif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tif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etbootstrap.com/css/#grid" TargetMode="Externa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etbootstrap.com/css/#grid" TargetMode="External"/><Relationship Id="rId3" Type="http://schemas.openxmlformats.org/officeDocument/2006/relationships/image" Target="../media/image35.tif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tif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tif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tif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tif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tif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tif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tif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hyperlink" Target="https://www.w3.org/TR/css-grid-1" TargetMode="External"/><Relationship Id="rId4" Type="http://schemas.openxmlformats.org/officeDocument/2006/relationships/hyperlink" Target="https://www.w3.org/TR/css-align-3" TargetMode="External"/><Relationship Id="rId5" Type="http://schemas.openxmlformats.org/officeDocument/2006/relationships/hyperlink" Target="https://www.w3.org/TR/css-flexbox-1" TargetMode="External"/><Relationship Id="rId6" Type="http://schemas.openxmlformats.org/officeDocument/2006/relationships/hyperlink" Target="http://www.w3cplus.com/blog/tags/157.html" TargetMode="External"/><Relationship Id="rId7" Type="http://schemas.openxmlformats.org/officeDocument/2006/relationships/hyperlink" Target="http://www.w3cplus.com/blog/tags/355.html" TargetMode="External"/><Relationship Id="rId8" Type="http://schemas.openxmlformats.org/officeDocument/2006/relationships/hyperlink" Target="http://codepen.io/collection/XmZoNW" TargetMode="External"/><Relationship Id="rId9" Type="http://schemas.openxmlformats.org/officeDocument/2006/relationships/hyperlink" Target="https://github.com/airen/grid-layout" TargetMode="Externa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s://github.com/airen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hyperlink" Target="http://weibo.com/w3cplus" TargetMode="External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hyperlink" Target="https://www.facebook.com/w3cplus" TargetMode="External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hyperlink" Target="https://plus.google.com/+AirenLiao" TargetMode="External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hyperlink" Target="https://twitter.com/w3cplus" TargetMode="External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hyperlink" Target="http://cn.linkedin.com/in/w3cplus" TargetMode="External"/><Relationship Id="rId20" Type="http://schemas.openxmlformats.org/officeDocument/2006/relationships/image" Target="../media/image35.png"/><Relationship Id="rId21" Type="http://schemas.openxmlformats.org/officeDocument/2006/relationships/hyperlink" Target="http://w3cplus@hotmail.com" TargetMode="External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hyperlink" Target="http://wpa.qq.com/msgrd?v=3&amp;uin=81059347&amp;site=qq&amp;menu=yes" TargetMode="External"/><Relationship Id="rId25" Type="http://schemas.openxmlformats.org/officeDocument/2006/relationships/image" Target="../media/image3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hyperlink" Target="https://drafts.csswg.org/css-flexbox" TargetMode="External"/><Relationship Id="rId4" Type="http://schemas.openxmlformats.org/officeDocument/2006/relationships/hyperlink" Target="https://drafts.csswg.org/css-grid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8331063530_1e0002aec3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0355" y="-3019840"/>
            <a:ext cx="25024226" cy="1877565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4526368" y="6018856"/>
            <a:ext cx="15486983" cy="194900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4228128" y="4004145"/>
            <a:ext cx="1585709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14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CSS Grid Layout</a:t>
            </a:r>
          </a:p>
        </p:txBody>
      </p:sp>
      <p:sp>
        <p:nvSpPr>
          <p:cNvPr id="149" name="Shape 149"/>
          <p:cNvSpPr/>
          <p:nvPr/>
        </p:nvSpPr>
        <p:spPr>
          <a:xfrm>
            <a:off x="6718852" y="6489700"/>
            <a:ext cx="108756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2016-12-17   @大漠 . #CSSConf</a:t>
            </a:r>
          </a:p>
        </p:txBody>
      </p:sp>
      <p:sp>
        <p:nvSpPr>
          <p:cNvPr id="150" name="Shape 150"/>
          <p:cNvSpPr/>
          <p:nvPr/>
        </p:nvSpPr>
        <p:spPr>
          <a:xfrm>
            <a:off x="13140581" y="13076262"/>
            <a:ext cx="112200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pPr/>
            <a:r>
              <a:t>https://www.flickr.com/photos/19139526@N00/8331063530/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74547" y="-79513"/>
            <a:ext cx="33300061" cy="1387502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8913489" y="5714562"/>
            <a:ext cx="8222388" cy="110801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8" name="Shape 198"/>
          <p:cNvSpPr/>
          <p:nvPr/>
        </p:nvSpPr>
        <p:spPr>
          <a:xfrm>
            <a:off x="10038213" y="5763746"/>
            <a:ext cx="6074538" cy="1009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7100241" y="212858"/>
            <a:ext cx="10376027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计算公式</a:t>
            </a:r>
          </a:p>
        </p:txBody>
      </p:sp>
      <p:sp>
        <p:nvSpPr>
          <p:cNvPr id="201" name="Shape 201"/>
          <p:cNvSpPr/>
          <p:nvPr/>
        </p:nvSpPr>
        <p:spPr>
          <a:xfrm>
            <a:off x="7373371" y="2182"/>
            <a:ext cx="9829765" cy="178959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7" name="Group 207"/>
          <p:cNvGrpSpPr/>
          <p:nvPr/>
        </p:nvGrpSpPr>
        <p:grpSpPr>
          <a:xfrm>
            <a:off x="4234057" y="1681772"/>
            <a:ext cx="15915886" cy="11734552"/>
            <a:chOff x="-50800" y="-50799"/>
            <a:chExt cx="15915884" cy="11734551"/>
          </a:xfrm>
        </p:grpSpPr>
        <p:pic>
          <p:nvPicPr>
            <p:cNvPr id="202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50800" y="-50800"/>
              <a:ext cx="15915885" cy="11734552"/>
            </a:xfrm>
            <a:prstGeom prst="rect">
              <a:avLst/>
            </a:prstGeom>
            <a:effectLst/>
          </p:spPr>
        </p:pic>
        <p:sp>
          <p:nvSpPr>
            <p:cNvPr id="204" name="Shape 204"/>
            <p:cNvSpPr/>
            <p:nvPr/>
          </p:nvSpPr>
          <p:spPr>
            <a:xfrm>
              <a:off x="4227713" y="587057"/>
              <a:ext cx="5596876" cy="1403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9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固定网格计算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459203" y="1619328"/>
              <a:ext cx="14895879" cy="4016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scw = (容器宽度 – (m * (mc – 1))) / mc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cw = (scw * cs) + (m * (cs – 1))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391677" y="5279672"/>
              <a:ext cx="11050976" cy="6059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scw：指的是单列宽度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m：指的是列间距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mc：最大列数（一般是12）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cw：列宽度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cs：列数(1~12)</a:t>
              </a:r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6461954" y="2412382"/>
            <a:ext cx="10148419" cy="3886201"/>
            <a:chOff x="-50800" y="-50799"/>
            <a:chExt cx="10148418" cy="3886200"/>
          </a:xfrm>
        </p:grpSpPr>
        <p:pic>
          <p:nvPicPr>
            <p:cNvPr id="208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-50800"/>
              <a:ext cx="10148419" cy="3886201"/>
            </a:xfrm>
            <a:prstGeom prst="rect">
              <a:avLst/>
            </a:prstGeom>
            <a:effectLst/>
          </p:spPr>
        </p:pic>
        <p:sp>
          <p:nvSpPr>
            <p:cNvPr id="210" name="Shape 210"/>
            <p:cNvSpPr/>
            <p:nvPr/>
          </p:nvSpPr>
          <p:spPr>
            <a:xfrm>
              <a:off x="386461" y="571500"/>
              <a:ext cx="6790691" cy="264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网格容器总宽度 1180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网格间距m = 20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网格列数mc = 12</a:t>
              </a:r>
            </a:p>
          </p:txBody>
        </p:sp>
      </p:grpSp>
      <p:sp>
        <p:nvSpPr>
          <p:cNvPr id="212" name="Shape 212"/>
          <p:cNvSpPr/>
          <p:nvPr/>
        </p:nvSpPr>
        <p:spPr>
          <a:xfrm>
            <a:off x="5884430" y="7067688"/>
            <a:ext cx="12615141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(容器宽度 – (m * (mc – 1))) / mc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(1180 - (20 * (12 - 1))) / 12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80</a:t>
            </a:r>
          </a:p>
          <a:p>
            <a:pPr algn="l">
              <a:defRPr sz="53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cw = (scw * cs) + (m * (cs – 1))</a:t>
            </a:r>
          </a:p>
        </p:txBody>
      </p:sp>
      <p:grpSp>
        <p:nvGrpSpPr>
          <p:cNvPr id="216" name="Group 216"/>
          <p:cNvGrpSpPr/>
          <p:nvPr/>
        </p:nvGrpSpPr>
        <p:grpSpPr>
          <a:xfrm>
            <a:off x="581929" y="1863500"/>
            <a:ext cx="23187820" cy="11610485"/>
            <a:chOff x="269003" y="311060"/>
            <a:chExt cx="23187818" cy="11610483"/>
          </a:xfrm>
        </p:grpSpPr>
        <p:pic>
          <p:nvPicPr>
            <p:cNvPr id="213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9003" y="311060"/>
              <a:ext cx="23187820" cy="11610484"/>
            </a:xfrm>
            <a:prstGeom prst="rect">
              <a:avLst/>
            </a:prstGeom>
            <a:effectLst/>
          </p:spPr>
        </p:pic>
        <p:sp>
          <p:nvSpPr>
            <p:cNvPr id="215" name="Shape 215"/>
            <p:cNvSpPr/>
            <p:nvPr/>
          </p:nvSpPr>
          <p:spPr>
            <a:xfrm>
              <a:off x="657470" y="317734"/>
              <a:ext cx="22780874" cy="1098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 =&gt; cw = (scw * cs) + (m * (cs – 1)) = 80 * 1 + 20 * (1 - 1) = 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2 =&gt; cw = (scw * cs) + (m * (cs – 1)) = 80 * 2 + 20 * (2 - 1) = 180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3 =&gt; cw = (scw * cs) + (m * (cs – 1)) = 80 * 3 + 20 * (3 - 1) = 280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4 =&gt; cw = (scw * cs) + (m * (cs – 1)) = 80 * 4 + 20 * (4 - 1) = 380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5 =&gt; cw = (scw * cs) + (m * (cs – 1)) = 80 * 5 + 20 * (5 - 1) = 480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6 =&gt; cw = (scw * cs) + (m * (cs – 1)) = 80 * 6 + 20 * (6 - 1) = 580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7 =&gt; cw = (scw * cs) + (m * (cs – 1)) = 80 * 7 + 20 * (7 - 1) = 680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8 =&gt; cw = (scw * cs) + (m * (cs – 1)) = 80 * 8 + 20 * (8 - 1) = 780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9 =&gt; cw = (scw * cs) + (m * (cs – 1)) = 80 * 9 + 20 * (9 - 1) = 880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10 =&gt; cw = (scw * cs) + (m * (cs – 1)) = 80 * 10 + 20 * (10 - 1) = 980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11 =&gt; cw = (scw * cs) + (m * (cs – 1)) = 80 * 11 + 20 * (11 - 1) = 1080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12 =&gt; cw = (scw * cs) + (m * (cs – 1)) = 80 * 12 + 20 * (12 - 1) = 1180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2" dur="500" fill="hold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Class="exit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6" dur="500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6"/>
      <p:bldP build="whole" bldLvl="1" animBg="1" rev="0" advAuto="0" spid="212" grpId="3"/>
      <p:bldP build="whole" bldLvl="1" animBg="1" rev="0" advAuto="0" spid="211" grpId="2"/>
      <p:bldP build="whole" bldLvl="1" animBg="1" rev="0" advAuto="0" spid="212" grpId="5"/>
      <p:bldP build="whole" bldLvl="1" animBg="1" rev="0" advAuto="0" spid="211" grpId="4"/>
      <p:bldP build="whole" bldLvl="1" animBg="1" rev="0" advAuto="0" spid="20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220"/>
          <p:cNvGrpSpPr/>
          <p:nvPr/>
        </p:nvGrpSpPr>
        <p:grpSpPr>
          <a:xfrm>
            <a:off x="3236697" y="432984"/>
            <a:ext cx="19008040" cy="11816666"/>
            <a:chOff x="0" y="0"/>
            <a:chExt cx="19008039" cy="11816664"/>
          </a:xfrm>
        </p:grpSpPr>
        <p:pic>
          <p:nvPicPr>
            <p:cNvPr id="219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8754040" cy="114864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8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008040" cy="11816665"/>
            </a:xfrm>
            <a:prstGeom prst="rect">
              <a:avLst/>
            </a:prstGeom>
            <a:effectLst/>
          </p:spPr>
        </p:pic>
      </p:grpSp>
      <p:sp>
        <p:nvSpPr>
          <p:cNvPr id="221" name="Shape 221"/>
          <p:cNvSpPr/>
          <p:nvPr/>
        </p:nvSpPr>
        <p:spPr>
          <a:xfrm>
            <a:off x="8554" y="12476927"/>
            <a:ext cx="24584800" cy="1270001"/>
          </a:xfrm>
          <a:prstGeom prst="rect">
            <a:avLst/>
          </a:prstGeom>
          <a:solidFill>
            <a:schemeClr val="accent6">
              <a:lumOff val="-8741"/>
            </a:schemeClr>
          </a:solidFill>
          <a:ln w="25400">
            <a:solidFill>
              <a:schemeClr val="accent6">
                <a:lumOff val="-874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2" name="Shape 222"/>
          <p:cNvSpPr/>
          <p:nvPr/>
        </p:nvSpPr>
        <p:spPr>
          <a:xfrm>
            <a:off x="13548567" y="12680128"/>
            <a:ext cx="1019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http://codepen.io/airen/full/rMEggR/</a:t>
            </a:r>
          </a:p>
        </p:txBody>
      </p:sp>
      <p:sp>
        <p:nvSpPr>
          <p:cNvPr id="223" name="Shape 223"/>
          <p:cNvSpPr/>
          <p:nvPr/>
        </p:nvSpPr>
        <p:spPr>
          <a:xfrm>
            <a:off x="2535282" y="702201"/>
            <a:ext cx="19015774" cy="1089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[class*="m--"]{ 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padding-right: $gutter;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padding-left: $gutter;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@for $i from 1 through 12 {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  &amp;.m--#{$i} {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      width: (80 * $i + 20 * ($i - 1)) * 1px;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  }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}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2"/>
      <p:bldP build="whole" bldLvl="1" animBg="1" rev="0" advAuto="0" spid="2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6956113" y="261679"/>
            <a:ext cx="10471774" cy="1625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计算公式</a:t>
            </a:r>
          </a:p>
        </p:txBody>
      </p:sp>
      <p:sp>
        <p:nvSpPr>
          <p:cNvPr id="226" name="Shape 226"/>
          <p:cNvSpPr/>
          <p:nvPr/>
        </p:nvSpPr>
        <p:spPr>
          <a:xfrm>
            <a:off x="7009635" y="2182"/>
            <a:ext cx="10193501" cy="17231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33" name="Group 233"/>
          <p:cNvGrpSpPr/>
          <p:nvPr/>
        </p:nvGrpSpPr>
        <p:grpSpPr>
          <a:xfrm>
            <a:off x="5164899" y="3128731"/>
            <a:ext cx="15013350" cy="9683568"/>
            <a:chOff x="-1936452" y="-50800"/>
            <a:chExt cx="15013348" cy="9683566"/>
          </a:xfrm>
        </p:grpSpPr>
        <p:pic>
          <p:nvPicPr>
            <p:cNvPr id="227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936453" y="-50800"/>
              <a:ext cx="15013350" cy="9683566"/>
            </a:xfrm>
            <a:prstGeom prst="rect">
              <a:avLst/>
            </a:prstGeom>
            <a:effectLst/>
          </p:spPr>
        </p:pic>
        <p:sp>
          <p:nvSpPr>
            <p:cNvPr id="229" name="Shape 229"/>
            <p:cNvSpPr/>
            <p:nvPr/>
          </p:nvSpPr>
          <p:spPr>
            <a:xfrm>
              <a:off x="3482333" y="632779"/>
              <a:ext cx="4610101" cy="85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9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流体网格计算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-831831" y="1984704"/>
              <a:ext cx="13479686" cy="755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51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scw = (100% – (m * (mc – 1))) / mc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-747322" y="3131623"/>
              <a:ext cx="11710099" cy="806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cw = (scw * cs) + (m * (cs – 1))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-769579" y="4329343"/>
              <a:ext cx="9468613" cy="5022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scw：指的是单列宽度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m：指的是列间距(1.6%)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mc：最大列数（一般是12）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cw：列宽度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cs：列数(1~12)</a:t>
              </a:r>
            </a:p>
          </p:txBody>
        </p:sp>
      </p:grpSp>
      <p:grpSp>
        <p:nvGrpSpPr>
          <p:cNvPr id="237" name="Group 237"/>
          <p:cNvGrpSpPr/>
          <p:nvPr/>
        </p:nvGrpSpPr>
        <p:grpSpPr>
          <a:xfrm>
            <a:off x="7032176" y="3318965"/>
            <a:ext cx="10148419" cy="3886201"/>
            <a:chOff x="-50800" y="-50799"/>
            <a:chExt cx="10148418" cy="3886200"/>
          </a:xfrm>
        </p:grpSpPr>
        <p:pic>
          <p:nvPicPr>
            <p:cNvPr id="23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-50800"/>
              <a:ext cx="10148419" cy="3886201"/>
            </a:xfrm>
            <a:prstGeom prst="rect">
              <a:avLst/>
            </a:prstGeom>
            <a:effectLst/>
          </p:spPr>
        </p:pic>
        <p:sp>
          <p:nvSpPr>
            <p:cNvPr id="236" name="Shape 236"/>
            <p:cNvSpPr/>
            <p:nvPr/>
          </p:nvSpPr>
          <p:spPr>
            <a:xfrm>
              <a:off x="386461" y="571500"/>
              <a:ext cx="6932296" cy="264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网格容器总宽度 100%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网格间距m = 1.6%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网格列数mc = 12</a:t>
              </a:r>
            </a:p>
          </p:txBody>
        </p:sp>
      </p:grpSp>
      <p:sp>
        <p:nvSpPr>
          <p:cNvPr id="238" name="Shape 238"/>
          <p:cNvSpPr/>
          <p:nvPr/>
        </p:nvSpPr>
        <p:spPr>
          <a:xfrm>
            <a:off x="7044479" y="7736239"/>
            <a:ext cx="12497588" cy="348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(容器宽度 – (m * (mc – 1))) / mc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(100% - (1.6% * (12 - 1))) / 12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6.86666666667%</a:t>
            </a:r>
          </a:p>
          <a:p>
            <a:pPr algn="l">
              <a:defRPr sz="53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cw = (scw * cs) + (m * (cs – 1))</a:t>
            </a:r>
          </a:p>
        </p:txBody>
      </p:sp>
      <p:grpSp>
        <p:nvGrpSpPr>
          <p:cNvPr id="242" name="Group 242"/>
          <p:cNvGrpSpPr/>
          <p:nvPr/>
        </p:nvGrpSpPr>
        <p:grpSpPr>
          <a:xfrm>
            <a:off x="621498" y="1865711"/>
            <a:ext cx="22937804" cy="11485846"/>
            <a:chOff x="265539" y="307141"/>
            <a:chExt cx="22937803" cy="11485845"/>
          </a:xfrm>
        </p:grpSpPr>
        <p:pic>
          <p:nvPicPr>
            <p:cNvPr id="239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5539" y="307141"/>
              <a:ext cx="22937804" cy="11485847"/>
            </a:xfrm>
            <a:prstGeom prst="rect">
              <a:avLst/>
            </a:prstGeom>
            <a:effectLst/>
          </p:spPr>
        </p:pic>
        <p:sp>
          <p:nvSpPr>
            <p:cNvPr id="241" name="Shape 241"/>
            <p:cNvSpPr/>
            <p:nvPr/>
          </p:nvSpPr>
          <p:spPr>
            <a:xfrm>
              <a:off x="650350" y="314293"/>
              <a:ext cx="22534165" cy="10867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 =&gt; cw = (scw * cs) + (m * (cs – 1)) = 6.86667% * 1 + 1.6% * (1 - 1) = 6.86667%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2 =&gt; cw = (scw * cs) + (m * (cs – 1)) = 6.86667% * 2 + 1.6% * (2 - 1) =  15.33333%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3 =&gt; cw = (scw * cs) + (m * (cs – 1)) = 6.86667% * 3 + 1.6% * (3 - 1) = 23.8%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4 =&gt; cw = (scw * cs) + (m * (cs – 1)) = 6.86667% * 4 + 1.6% * (4 - 1) = 32.26667%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5 =&gt; cw = (scw * cs) + (m * (cs – 1)) = 6.86667% * 5 + 1.6% * (5 - 1) = 40.73333%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6 =&gt; cw = (scw * cs) + (m * (cs – 1)) = 6.86667% * 6 + 1.6% * (6 - 1) = 49.2%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7 =&gt; cw = (scw * cs) + (m * (cs – 1)) = 6.86667% * 7 + 1.6% * (7 - 1) = 57.66667%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8 =&gt; cw = (scw * cs) + (m * (cs – 1)) = 6.86667% * 8 + 1.6% * (8 - 1) = 66.13333%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9 =&gt; cw = (scw * cs) + (m * (cs – 1)) = 6.86667% * 9 + 1.6% * (9 - 1) = 74.6%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10 =&gt; cw = (scw * cs) + (m * (cs – 1)) = 6.86667% * 10 + 1.6% * (10 - 1) = 83.06667%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11 =&gt; cw = (scw * cs) + (m * (cs – 1)) = 6.86667% * 11 + 1.6% * (11 - 1) = 91.53333%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12 =&gt; cw = (scw * cs) + (m * (cs – 1)) = 6.86667% * 12 + 1.6% * (12 - 1) = 100%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2" dur="500" fill="hold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Class="exit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6" dur="500" fill="hold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4"/>
      <p:bldP build="whole" bldLvl="1" animBg="1" rev="0" advAuto="0" spid="233" grpId="1"/>
      <p:bldP build="whole" bldLvl="1" animBg="1" rev="0" advAuto="0" spid="238" grpId="5"/>
      <p:bldP build="whole" bldLvl="1" animBg="1" rev="0" advAuto="0" spid="242" grpId="6"/>
      <p:bldP build="whole" bldLvl="1" animBg="1" rev="0" advAuto="0" spid="237" grpId="2"/>
      <p:bldP build="whole" bldLvl="1" animBg="1" rev="0" advAuto="0" spid="238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6"/>
          <p:cNvGrpSpPr/>
          <p:nvPr/>
        </p:nvGrpSpPr>
        <p:grpSpPr>
          <a:xfrm>
            <a:off x="2796933" y="422546"/>
            <a:ext cx="19008041" cy="11816665"/>
            <a:chOff x="0" y="0"/>
            <a:chExt cx="19008039" cy="11816664"/>
          </a:xfrm>
        </p:grpSpPr>
        <p:pic>
          <p:nvPicPr>
            <p:cNvPr id="245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8754040" cy="114864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008040" cy="11816665"/>
            </a:xfrm>
            <a:prstGeom prst="rect">
              <a:avLst/>
            </a:prstGeom>
            <a:effectLst/>
          </p:spPr>
        </p:pic>
      </p:grpSp>
      <p:sp>
        <p:nvSpPr>
          <p:cNvPr id="247" name="Shape 247"/>
          <p:cNvSpPr/>
          <p:nvPr/>
        </p:nvSpPr>
        <p:spPr>
          <a:xfrm>
            <a:off x="8554" y="12476927"/>
            <a:ext cx="24584800" cy="1270001"/>
          </a:xfrm>
          <a:prstGeom prst="rect">
            <a:avLst/>
          </a:prstGeom>
          <a:solidFill>
            <a:schemeClr val="accent6">
              <a:lumOff val="-8741"/>
            </a:schemeClr>
          </a:solidFill>
          <a:ln w="25400">
            <a:solidFill>
              <a:schemeClr val="accent6">
                <a:lumOff val="-874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8" name="Shape 248"/>
          <p:cNvSpPr/>
          <p:nvPr/>
        </p:nvSpPr>
        <p:spPr>
          <a:xfrm>
            <a:off x="13513007" y="12680128"/>
            <a:ext cx="10266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http://codepen.io/airen/full/dpBBYX/</a:t>
            </a:r>
          </a:p>
        </p:txBody>
      </p:sp>
      <p:sp>
        <p:nvSpPr>
          <p:cNvPr id="249" name="Shape 249"/>
          <p:cNvSpPr/>
          <p:nvPr/>
        </p:nvSpPr>
        <p:spPr>
          <a:xfrm>
            <a:off x="508451" y="1552503"/>
            <a:ext cx="23585006" cy="955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[class*="m--"]{ 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&amp;:not(:first-child){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margin-left: $gutter;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}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@for $i from 1 through 12 {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&amp;.m--#{$i} {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width: (6.86666666667 / 100 * $i + 1.6 / 100 * ($i - 1)) * 100%;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}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}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2"/>
      <p:bldP build="whole" bldLvl="1" animBg="1" rev="0" advAuto="0" spid="24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5779774" y="300300"/>
            <a:ext cx="1314061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CSS变量创建Grid</a:t>
            </a:r>
          </a:p>
        </p:txBody>
      </p:sp>
      <p:sp>
        <p:nvSpPr>
          <p:cNvPr id="252" name="Shape 252"/>
          <p:cNvSpPr/>
          <p:nvPr/>
        </p:nvSpPr>
        <p:spPr>
          <a:xfrm>
            <a:off x="5979304" y="2182"/>
            <a:ext cx="12741549" cy="22521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56" name="Group 256"/>
          <p:cNvGrpSpPr/>
          <p:nvPr/>
        </p:nvGrpSpPr>
        <p:grpSpPr>
          <a:xfrm>
            <a:off x="6575653" y="3386962"/>
            <a:ext cx="10406488" cy="7681851"/>
            <a:chOff x="-50800" y="-50800"/>
            <a:chExt cx="10406487" cy="7681849"/>
          </a:xfrm>
        </p:grpSpPr>
        <p:pic>
          <p:nvPicPr>
            <p:cNvPr id="253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50800" y="-50800"/>
              <a:ext cx="10406487" cy="7681850"/>
            </a:xfrm>
            <a:prstGeom prst="rect">
              <a:avLst/>
            </a:prstGeom>
            <a:effectLst/>
          </p:spPr>
        </p:pic>
        <p:sp>
          <p:nvSpPr>
            <p:cNvPr id="255" name="Shape 255"/>
            <p:cNvSpPr/>
            <p:nvPr/>
          </p:nvSpPr>
          <p:spPr>
            <a:xfrm>
              <a:off x="529468" y="414362"/>
              <a:ext cx="9452710" cy="6751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:root{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--color: #0C3934;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--bg: #F8EBEE;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/* Grid */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--gutter: 10px; /*列间距*/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--columns: 12; /*列数*/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grpSp>
        <p:nvGrpSpPr>
          <p:cNvPr id="260" name="Group 260"/>
          <p:cNvGrpSpPr/>
          <p:nvPr/>
        </p:nvGrpSpPr>
        <p:grpSpPr>
          <a:xfrm>
            <a:off x="4478216" y="1948001"/>
            <a:ext cx="14601362" cy="10767593"/>
            <a:chOff x="-50799" y="-50800"/>
            <a:chExt cx="14601361" cy="10767591"/>
          </a:xfrm>
        </p:grpSpPr>
        <p:pic>
          <p:nvPicPr>
            <p:cNvPr id="257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-50800"/>
              <a:ext cx="14601362" cy="10767592"/>
            </a:xfrm>
            <a:prstGeom prst="rect">
              <a:avLst/>
            </a:prstGeom>
            <a:effectLst/>
          </p:spPr>
        </p:pic>
        <p:sp>
          <p:nvSpPr>
            <p:cNvPr id="259" name="Shape 259"/>
            <p:cNvSpPr/>
            <p:nvPr/>
          </p:nvSpPr>
          <p:spPr>
            <a:xfrm>
              <a:off x="318849" y="583039"/>
              <a:ext cx="13529119" cy="983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.container 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max-width: 1140px;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margin: 3em auto;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padding: var(--gutter);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.row{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display: flex;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flex-wrap: wrap;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margin: 0 calc(var(--gutter) - ( var(--gutter) * 2) ) 20px;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[class*="m--"]{ 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padding-right: calc(var(--gutter));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padding-left: calc(var(--gutter));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flex-basis: calc((100% / var(--columns)) * var(--column-width)); 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@for $i from 1 through 12 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  &amp;.m--#{$i} 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      --column-width: $i;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  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2"/>
      <p:bldP build="whole" bldLvl="1" animBg="1" rev="0" advAuto="0" spid="25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4"/>
          <p:cNvGrpSpPr/>
          <p:nvPr/>
        </p:nvGrpSpPr>
        <p:grpSpPr>
          <a:xfrm>
            <a:off x="2796933" y="422546"/>
            <a:ext cx="19008041" cy="11816665"/>
            <a:chOff x="0" y="0"/>
            <a:chExt cx="19008039" cy="11816664"/>
          </a:xfrm>
        </p:grpSpPr>
        <p:pic>
          <p:nvPicPr>
            <p:cNvPr id="263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8754040" cy="114864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2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008040" cy="11816665"/>
            </a:xfrm>
            <a:prstGeom prst="rect">
              <a:avLst/>
            </a:prstGeom>
            <a:effectLst/>
          </p:spPr>
        </p:pic>
      </p:grpSp>
      <p:sp>
        <p:nvSpPr>
          <p:cNvPr id="265" name="Shape 265"/>
          <p:cNvSpPr/>
          <p:nvPr/>
        </p:nvSpPr>
        <p:spPr>
          <a:xfrm>
            <a:off x="8554" y="12476927"/>
            <a:ext cx="24584800" cy="1270001"/>
          </a:xfrm>
          <a:prstGeom prst="rect">
            <a:avLst/>
          </a:prstGeom>
          <a:solidFill>
            <a:schemeClr val="accent6">
              <a:lumOff val="-8741"/>
            </a:schemeClr>
          </a:solidFill>
          <a:ln w="25400">
            <a:solidFill>
              <a:schemeClr val="accent6">
                <a:lumOff val="-874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66" name="Shape 266"/>
          <p:cNvSpPr/>
          <p:nvPr/>
        </p:nvSpPr>
        <p:spPr>
          <a:xfrm>
            <a:off x="16391627" y="12845228"/>
            <a:ext cx="791304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http://codepen.io/airen/full/jMjvON/</a:t>
            </a:r>
          </a:p>
        </p:txBody>
      </p:sp>
      <p:sp>
        <p:nvSpPr>
          <p:cNvPr id="267" name="Shape 267"/>
          <p:cNvSpPr/>
          <p:nvPr/>
        </p:nvSpPr>
        <p:spPr>
          <a:xfrm>
            <a:off x="37022" y="12848403"/>
            <a:ext cx="16185528" cy="52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http://www.w3cplus.com/css3/create-css-grid-system-with-css-variables.html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6405927" y="313171"/>
            <a:ext cx="11572146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6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Frameworks</a:t>
            </a:r>
          </a:p>
        </p:txBody>
      </p:sp>
      <p:sp>
        <p:nvSpPr>
          <p:cNvPr id="270" name="Shape 270"/>
          <p:cNvSpPr/>
          <p:nvPr/>
        </p:nvSpPr>
        <p:spPr>
          <a:xfrm>
            <a:off x="6644999" y="2182"/>
            <a:ext cx="10862548" cy="17416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1205573" y="3872677"/>
            <a:ext cx="10130501" cy="755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Susy</a:t>
            </a:r>
          </a:p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960gs</a:t>
            </a:r>
          </a:p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BootStrap Grid</a:t>
            </a:r>
          </a:p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Zen Grids</a:t>
            </a:r>
          </a:p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…</a:t>
            </a:r>
          </a:p>
        </p:txBody>
      </p:sp>
      <p:pic>
        <p:nvPicPr>
          <p:cNvPr id="27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6149" y="3209020"/>
            <a:ext cx="12273968" cy="888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25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9280" y="4942482"/>
            <a:ext cx="254085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610584" y="5537201"/>
            <a:ext cx="22545041" cy="2641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CSS Grid Layout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5398660" y="278039"/>
            <a:ext cx="14671290" cy="119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86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CSS Grid Layout </a:t>
            </a:r>
            <a:r>
              <a:t>发展过程</a:t>
            </a:r>
          </a:p>
        </p:txBody>
      </p:sp>
      <p:sp>
        <p:nvSpPr>
          <p:cNvPr id="278" name="Shape 278"/>
          <p:cNvSpPr/>
          <p:nvPr/>
        </p:nvSpPr>
        <p:spPr>
          <a:xfrm>
            <a:off x="5629101" y="2182"/>
            <a:ext cx="14210408" cy="18276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279" name="Shape 279"/>
          <p:cNvSpPr/>
          <p:nvPr/>
        </p:nvSpPr>
        <p:spPr>
          <a:xfrm>
            <a:off x="1124371" y="4221269"/>
            <a:ext cx="18506441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2010年由微软提出，最早在IE10实施</a:t>
            </a:r>
          </a:p>
        </p:txBody>
      </p:sp>
      <p:sp>
        <p:nvSpPr>
          <p:cNvPr id="280" name="Shape 280"/>
          <p:cNvSpPr/>
          <p:nvPr/>
        </p:nvSpPr>
        <p:spPr>
          <a:xfrm>
            <a:off x="1124371" y="5872269"/>
            <a:ext cx="12436349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2011年4月首次公开草案</a:t>
            </a:r>
          </a:p>
        </p:txBody>
      </p:sp>
      <p:sp>
        <p:nvSpPr>
          <p:cNvPr id="281" name="Shape 281"/>
          <p:cNvSpPr/>
          <p:nvPr/>
        </p:nvSpPr>
        <p:spPr>
          <a:xfrm>
            <a:off x="1124371" y="7396269"/>
            <a:ext cx="14556081" cy="11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2015年3月2日Chrome支持</a:t>
            </a:r>
          </a:p>
        </p:txBody>
      </p:sp>
      <p:sp>
        <p:nvSpPr>
          <p:cNvPr id="282" name="Shape 282"/>
          <p:cNvSpPr/>
          <p:nvPr/>
        </p:nvSpPr>
        <p:spPr>
          <a:xfrm>
            <a:off x="1124371" y="9047269"/>
            <a:ext cx="17756481" cy="11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2016年9月29日成为W3C候选标准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3"/>
      <p:bldP build="whole" bldLvl="1" animBg="1" rev="0" advAuto="0" spid="280" grpId="2"/>
      <p:bldP build="whole" bldLvl="1" animBg="1" rev="0" advAuto="0" spid="282" grpId="4"/>
      <p:bldP build="whole" bldLvl="1" animBg="1" rev="0" advAuto="0" spid="27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-163040" y="4606"/>
            <a:ext cx="24710079" cy="13706787"/>
          </a:xfrm>
          <a:prstGeom prst="rect">
            <a:avLst/>
          </a:prstGeom>
          <a:solidFill>
            <a:schemeClr val="accent1">
              <a:hueOff val="47394"/>
              <a:satOff val="-25753"/>
              <a:lumOff val="-7544"/>
            </a:schemeClr>
          </a:solidFill>
          <a:ln w="254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1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6531" y="10612131"/>
            <a:ext cx="2297385" cy="303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3422" y="2861523"/>
            <a:ext cx="4337156" cy="4337156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10864850" y="862067"/>
            <a:ext cx="265430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大漠</a:t>
            </a:r>
          </a:p>
        </p:txBody>
      </p:sp>
      <p:pic>
        <p:nvPicPr>
          <p:cNvPr id="15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36" y="10593722"/>
            <a:ext cx="3238586" cy="3238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45856" y="10547678"/>
            <a:ext cx="2911475" cy="3163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29271" y="10582949"/>
            <a:ext cx="3996781" cy="3163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597992" y="10545250"/>
            <a:ext cx="8767878" cy="323858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7562850" y="8314379"/>
            <a:ext cx="9258301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伪前端，就职于淘宝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  <p:bldP build="whole" bldLvl="1" animBg="1" rev="0" advAuto="0" spid="158" grpId="4"/>
      <p:bldP build="whole" bldLvl="1" animBg="1" rev="0" advAuto="0" spid="153" grpId="2"/>
      <p:bldP build="whole" bldLvl="1" animBg="1" rev="0" advAuto="0" spid="159" grpId="5"/>
      <p:bldP build="whole" bldLvl="1" animBg="1" rev="0" advAuto="0" spid="157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21980" y="4942482"/>
            <a:ext cx="282562" cy="3080942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525510" y="5479654"/>
            <a:ext cx="8863966" cy="200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术语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7303398" y="367444"/>
            <a:ext cx="9255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网格容器和网格项目</a:t>
            </a:r>
          </a:p>
        </p:txBody>
      </p:sp>
      <p:sp>
        <p:nvSpPr>
          <p:cNvPr id="288" name="Shape 288"/>
          <p:cNvSpPr/>
          <p:nvPr/>
        </p:nvSpPr>
        <p:spPr>
          <a:xfrm>
            <a:off x="7237695" y="2182"/>
            <a:ext cx="9386406" cy="17606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92" name="Group 292"/>
          <p:cNvGrpSpPr/>
          <p:nvPr/>
        </p:nvGrpSpPr>
        <p:grpSpPr>
          <a:xfrm>
            <a:off x="420665" y="5307904"/>
            <a:ext cx="15236561" cy="7698076"/>
            <a:chOff x="-50800" y="-50799"/>
            <a:chExt cx="15236559" cy="7698075"/>
          </a:xfrm>
        </p:grpSpPr>
        <p:sp>
          <p:nvSpPr>
            <p:cNvPr id="289" name="Shape 289"/>
            <p:cNvSpPr/>
            <p:nvPr/>
          </p:nvSpPr>
          <p:spPr>
            <a:xfrm>
              <a:off x="237859" y="1121428"/>
              <a:ext cx="14947901" cy="579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&lt;div class="container"&gt;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&lt;div class="item item-1"&gt;&lt;/div&gt;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&lt;div class="item item-2"&gt;&lt;/div&gt;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&lt;div class="item item-3"&gt;&lt;/div&gt;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&lt;/div&gt;</a:t>
              </a:r>
            </a:p>
          </p:txBody>
        </p:sp>
        <p:pic>
          <p:nvPicPr>
            <p:cNvPr id="290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50800" y="-50800"/>
              <a:ext cx="15137949" cy="7698077"/>
            </a:xfrm>
            <a:prstGeom prst="rect">
              <a:avLst/>
            </a:prstGeom>
            <a:effectLst/>
          </p:spPr>
        </p:pic>
      </p:grpSp>
      <p:grpSp>
        <p:nvGrpSpPr>
          <p:cNvPr id="297" name="Group 297"/>
          <p:cNvGrpSpPr/>
          <p:nvPr/>
        </p:nvGrpSpPr>
        <p:grpSpPr>
          <a:xfrm>
            <a:off x="10292101" y="2483910"/>
            <a:ext cx="11696564" cy="3915141"/>
            <a:chOff x="-15623" y="-57149"/>
            <a:chExt cx="11696562" cy="3915139"/>
          </a:xfrm>
        </p:grpSpPr>
        <p:grpSp>
          <p:nvGrpSpPr>
            <p:cNvPr id="295" name="Group 295"/>
            <p:cNvGrpSpPr/>
            <p:nvPr/>
          </p:nvGrpSpPr>
          <p:grpSpPr>
            <a:xfrm>
              <a:off x="-15624" y="-57150"/>
              <a:ext cx="11441440" cy="3915140"/>
              <a:chOff x="0" y="0"/>
              <a:chExt cx="11441438" cy="3915139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57078" y="57150"/>
                <a:ext cx="11327210" cy="3846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0" y="0"/>
                    </a:moveTo>
                    <a:cubicBezTo>
                      <a:pt x="362" y="0"/>
                      <a:pt x="299" y="186"/>
                      <a:pt x="299" y="415"/>
                    </a:cubicBezTo>
                    <a:lnTo>
                      <a:pt x="299" y="4012"/>
                    </a:lnTo>
                    <a:lnTo>
                      <a:pt x="0" y="21600"/>
                    </a:lnTo>
                    <a:lnTo>
                      <a:pt x="682" y="11805"/>
                    </a:lnTo>
                    <a:lnTo>
                      <a:pt x="21459" y="11805"/>
                    </a:lnTo>
                    <a:cubicBezTo>
                      <a:pt x="21537" y="11805"/>
                      <a:pt x="21600" y="11620"/>
                      <a:pt x="21600" y="11391"/>
                    </a:cubicBezTo>
                    <a:lnTo>
                      <a:pt x="21600" y="415"/>
                    </a:lnTo>
                    <a:cubicBezTo>
                      <a:pt x="21600" y="186"/>
                      <a:pt x="21537" y="0"/>
                      <a:pt x="21459" y="0"/>
                    </a:cubicBezTo>
                    <a:lnTo>
                      <a:pt x="44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/>
                </a:lvl1pPr>
              </a:lstStyle>
              <a:p>
                <a:pPr/>
                <a:r>
                  <a:t>a</a:t>
                </a:r>
              </a:p>
            </p:txBody>
          </p:sp>
          <p:pic>
            <p:nvPicPr>
              <p:cNvPr id="293" name="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11441439" cy="3915140"/>
              </a:xfrm>
              <a:prstGeom prst="rect">
                <a:avLst/>
              </a:prstGeom>
              <a:effectLst/>
            </p:spPr>
          </p:pic>
        </p:grpSp>
        <p:sp>
          <p:nvSpPr>
            <p:cNvPr id="296" name="Shape 296"/>
            <p:cNvSpPr/>
            <p:nvPr/>
          </p:nvSpPr>
          <p:spPr>
            <a:xfrm>
              <a:off x="0" y="572651"/>
              <a:ext cx="11680940" cy="10038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solidFill>
                    <a:schemeClr val="accent5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display: grid | inline-grid</a:t>
              </a:r>
            </a:p>
          </p:txBody>
        </p:sp>
      </p:grpSp>
      <p:pic>
        <p:nvPicPr>
          <p:cNvPr id="298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5760" y="6352696"/>
            <a:ext cx="10497766" cy="1435101"/>
          </a:xfrm>
          <a:prstGeom prst="rect">
            <a:avLst/>
          </a:prstGeom>
        </p:spPr>
      </p:pic>
      <p:pic>
        <p:nvPicPr>
          <p:cNvPr id="300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8704" y="7744116"/>
            <a:ext cx="13799018" cy="3593067"/>
          </a:xfrm>
          <a:prstGeom prst="rect">
            <a:avLst/>
          </a:prstGeom>
        </p:spPr>
      </p:pic>
      <p:grpSp>
        <p:nvGrpSpPr>
          <p:cNvPr id="305" name="Group 305"/>
          <p:cNvGrpSpPr/>
          <p:nvPr/>
        </p:nvGrpSpPr>
        <p:grpSpPr>
          <a:xfrm>
            <a:off x="15326156" y="7144955"/>
            <a:ext cx="6573401" cy="2566013"/>
            <a:chOff x="-1481096" y="-50799"/>
            <a:chExt cx="6573399" cy="2566012"/>
          </a:xfrm>
        </p:grpSpPr>
        <p:pic>
          <p:nvPicPr>
            <p:cNvPr id="302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481097" y="-50800"/>
              <a:ext cx="6573401" cy="2566013"/>
            </a:xfrm>
            <a:prstGeom prst="rect">
              <a:avLst/>
            </a:prstGeom>
            <a:effectLst/>
          </p:spPr>
        </p:pic>
        <p:sp>
          <p:nvSpPr>
            <p:cNvPr id="304" name="Shape 304"/>
            <p:cNvSpPr/>
            <p:nvPr/>
          </p:nvSpPr>
          <p:spPr>
            <a:xfrm>
              <a:off x="845850" y="290921"/>
              <a:ext cx="3655386" cy="12280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900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网格项目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2"/>
      <p:bldP build="whole" bldLvl="1" animBg="1" rev="0" advAuto="0" spid="305" grpId="4"/>
      <p:bldP build="whole" bldLvl="1" animBg="1" rev="0" advAuto="0" spid="298" grpId="1"/>
      <p:bldP build="whole" bldLvl="1" animBg="1" rev="0" advAuto="0" spid="30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9752107" y="155223"/>
            <a:ext cx="3430251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网格线</a:t>
            </a:r>
          </a:p>
        </p:txBody>
      </p:sp>
      <p:sp>
        <p:nvSpPr>
          <p:cNvPr id="308" name="Shape 308"/>
          <p:cNvSpPr/>
          <p:nvPr/>
        </p:nvSpPr>
        <p:spPr>
          <a:xfrm>
            <a:off x="9752107" y="2182"/>
            <a:ext cx="3430251" cy="194755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0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745" y="2373595"/>
            <a:ext cx="18670749" cy="645181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 flipV="1">
            <a:off x="4898024" y="3484123"/>
            <a:ext cx="1" cy="5212212"/>
          </a:xfrm>
          <a:prstGeom prst="line">
            <a:avLst/>
          </a:prstGeom>
          <a:ln w="203200">
            <a:solidFill>
              <a:schemeClr val="accent5">
                <a:hueOff val="-444211"/>
                <a:satOff val="-14915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1" name="Shape 311"/>
          <p:cNvSpPr/>
          <p:nvPr/>
        </p:nvSpPr>
        <p:spPr>
          <a:xfrm flipV="1">
            <a:off x="12810124" y="3484123"/>
            <a:ext cx="1" cy="5212212"/>
          </a:xfrm>
          <a:prstGeom prst="line">
            <a:avLst/>
          </a:prstGeom>
          <a:ln w="203200">
            <a:solidFill>
              <a:schemeClr val="accent5">
                <a:hueOff val="-444211"/>
                <a:satOff val="-14915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2" name="Shape 312"/>
          <p:cNvSpPr/>
          <p:nvPr/>
        </p:nvSpPr>
        <p:spPr>
          <a:xfrm flipV="1">
            <a:off x="18055224" y="3484123"/>
            <a:ext cx="1" cy="5212212"/>
          </a:xfrm>
          <a:prstGeom prst="line">
            <a:avLst/>
          </a:prstGeom>
          <a:ln w="203200">
            <a:solidFill>
              <a:schemeClr val="accent5">
                <a:hueOff val="-444211"/>
                <a:satOff val="-14915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3" name="Shape 313"/>
          <p:cNvSpPr/>
          <p:nvPr/>
        </p:nvSpPr>
        <p:spPr>
          <a:xfrm flipV="1">
            <a:off x="20671424" y="3611123"/>
            <a:ext cx="1" cy="5212212"/>
          </a:xfrm>
          <a:prstGeom prst="line">
            <a:avLst/>
          </a:prstGeom>
          <a:ln w="203200">
            <a:solidFill>
              <a:schemeClr val="accent5">
                <a:hueOff val="-444211"/>
                <a:satOff val="-14915"/>
                <a:lumOff val="22857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4" name="Shape 314"/>
          <p:cNvSpPr/>
          <p:nvPr/>
        </p:nvSpPr>
        <p:spPr>
          <a:xfrm>
            <a:off x="4472677" y="4084131"/>
            <a:ext cx="16928895" cy="1"/>
          </a:xfrm>
          <a:prstGeom prst="line">
            <a:avLst/>
          </a:prstGeom>
          <a:ln w="114300">
            <a:solidFill>
              <a:schemeClr val="accent2">
                <a:hueOff val="-2473792"/>
                <a:satOff val="-50209"/>
                <a:lumOff val="23543"/>
              </a:scheme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5" name="Shape 315"/>
          <p:cNvSpPr/>
          <p:nvPr/>
        </p:nvSpPr>
        <p:spPr>
          <a:xfrm>
            <a:off x="4472677" y="6751132"/>
            <a:ext cx="16928895" cy="1"/>
          </a:xfrm>
          <a:prstGeom prst="line">
            <a:avLst/>
          </a:prstGeom>
          <a:ln w="114300">
            <a:solidFill>
              <a:schemeClr val="accent2">
                <a:hueOff val="-2473792"/>
                <a:satOff val="-50209"/>
                <a:lumOff val="23543"/>
              </a:scheme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6" name="Shape 316"/>
          <p:cNvSpPr/>
          <p:nvPr/>
        </p:nvSpPr>
        <p:spPr>
          <a:xfrm>
            <a:off x="4434577" y="8059232"/>
            <a:ext cx="16928895" cy="1"/>
          </a:xfrm>
          <a:prstGeom prst="line">
            <a:avLst/>
          </a:prstGeom>
          <a:ln w="114300">
            <a:solidFill>
              <a:schemeClr val="accent2">
                <a:hueOff val="-2473792"/>
                <a:satOff val="-50209"/>
                <a:lumOff val="23543"/>
              </a:schemeClr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7" name="Shape 317"/>
          <p:cNvSpPr/>
          <p:nvPr/>
        </p:nvSpPr>
        <p:spPr>
          <a:xfrm>
            <a:off x="8554" y="10627500"/>
            <a:ext cx="24358602" cy="3083893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8" name="Shape 318"/>
          <p:cNvSpPr/>
          <p:nvPr/>
        </p:nvSpPr>
        <p:spPr>
          <a:xfrm>
            <a:off x="4352881" y="11197896"/>
            <a:ext cx="18176470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grid-template-columns: 300px 200px 100px;</a:t>
            </a:r>
          </a:p>
          <a:p>
            <a:pPr algn="l">
              <a:defRPr sz="5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grid-template-rows: 100px 50px;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499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499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499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97"/>
                            </p:stCondLst>
                            <p:childTnLst>
                              <p:par>
                                <p:cTn id="17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499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4" dur="499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99"/>
                            </p:stCondLst>
                            <p:childTnLst>
                              <p:par>
                                <p:cTn id="26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8" dur="499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98"/>
                            </p:stCondLst>
                            <p:childTnLst>
                              <p:par>
                                <p:cTn id="30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499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1"/>
      <p:bldP build="whole" bldLvl="1" animBg="1" rev="0" advAuto="0" spid="312" grpId="3"/>
      <p:bldP build="whole" bldLvl="1" animBg="1" rev="0" advAuto="0" spid="313" grpId="4"/>
      <p:bldP build="whole" bldLvl="1" animBg="1" rev="0" advAuto="0" spid="314" grpId="5"/>
      <p:bldP build="whole" bldLvl="1" animBg="1" rev="0" advAuto="0" spid="311" grpId="2"/>
      <p:bldP build="whole" bldLvl="1" animBg="1" rev="0" advAuto="0" spid="315" grpId="6"/>
      <p:bldP build="whole" bldLvl="1" animBg="1" rev="0" advAuto="0" spid="316" grpId="7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9745429" y="291500"/>
            <a:ext cx="4169482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网格轨道</a:t>
            </a:r>
          </a:p>
        </p:txBody>
      </p:sp>
      <p:sp>
        <p:nvSpPr>
          <p:cNvPr id="321" name="Shape 321"/>
          <p:cNvSpPr/>
          <p:nvPr/>
        </p:nvSpPr>
        <p:spPr>
          <a:xfrm>
            <a:off x="9752107" y="2182"/>
            <a:ext cx="4156125" cy="192260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2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7360" y="2019821"/>
            <a:ext cx="13804434" cy="11221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9205904" y="204166"/>
            <a:ext cx="5248531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网格单元格</a:t>
            </a:r>
          </a:p>
        </p:txBody>
      </p:sp>
      <p:sp>
        <p:nvSpPr>
          <p:cNvPr id="325" name="Shape 325"/>
          <p:cNvSpPr/>
          <p:nvPr/>
        </p:nvSpPr>
        <p:spPr>
          <a:xfrm>
            <a:off x="9281800" y="2182"/>
            <a:ext cx="4998666" cy="17711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2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623" y="1626991"/>
            <a:ext cx="14540754" cy="11774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9944617" y="241744"/>
            <a:ext cx="449476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网格区域</a:t>
            </a:r>
          </a:p>
        </p:txBody>
      </p:sp>
      <p:sp>
        <p:nvSpPr>
          <p:cNvPr id="329" name="Shape 329"/>
          <p:cNvSpPr/>
          <p:nvPr/>
        </p:nvSpPr>
        <p:spPr>
          <a:xfrm>
            <a:off x="10121576" y="2182"/>
            <a:ext cx="3996271" cy="14851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3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3908" y="1964631"/>
            <a:ext cx="13791607" cy="11111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9944617" y="267144"/>
            <a:ext cx="449476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网格间距</a:t>
            </a:r>
          </a:p>
        </p:txBody>
      </p:sp>
      <p:sp>
        <p:nvSpPr>
          <p:cNvPr id="333" name="Shape 333"/>
          <p:cNvSpPr/>
          <p:nvPr/>
        </p:nvSpPr>
        <p:spPr>
          <a:xfrm>
            <a:off x="10121576" y="2182"/>
            <a:ext cx="3996271" cy="14851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3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8222" y="2399691"/>
            <a:ext cx="16067556" cy="10465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-12118" y="4942482"/>
            <a:ext cx="205644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340926" y="5537201"/>
            <a:ext cx="10274301" cy="2641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定义网格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73B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5470481" y="11166146"/>
            <a:ext cx="13865277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400">
                <a:solidFill>
                  <a:srgbClr val="FFFFFF"/>
                </a:solidFill>
                <a:latin typeface="DFWaWaTC-W5"/>
                <a:ea typeface="DFWaWaTC-W5"/>
                <a:cs typeface="DFWaWaTC-W5"/>
                <a:sym typeface="DFWaWaTC-W5"/>
              </a:defRPr>
            </a:pPr>
            <a:r>
              <a:t>grid-template-columns: 300px 200px 100px;</a:t>
            </a:r>
          </a:p>
          <a:p>
            <a:pPr algn="l">
              <a:defRPr sz="5400">
                <a:solidFill>
                  <a:srgbClr val="FFFFFF"/>
                </a:solidFill>
                <a:latin typeface="DFWaWaTC-W5"/>
                <a:ea typeface="DFWaWaTC-W5"/>
                <a:cs typeface="DFWaWaTC-W5"/>
                <a:sym typeface="DFWaWaTC-W5"/>
              </a:defRPr>
            </a:pPr>
            <a:r>
              <a:t>grid-template-rows: 100px 50px;</a:t>
            </a:r>
          </a:p>
        </p:txBody>
      </p:sp>
      <p:pic>
        <p:nvPicPr>
          <p:cNvPr id="34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46" y="-18529"/>
            <a:ext cx="23326890" cy="13753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" y="-1800"/>
            <a:ext cx="24384001" cy="1027146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12724299" y="12817842"/>
            <a:ext cx="115957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http://codepen.io/airen/full/woyoxz/</a:t>
            </a:r>
          </a:p>
        </p:txBody>
      </p:sp>
      <p:grpSp>
        <p:nvGrpSpPr>
          <p:cNvPr id="346" name="Group 346"/>
          <p:cNvGrpSpPr/>
          <p:nvPr/>
        </p:nvGrpSpPr>
        <p:grpSpPr>
          <a:xfrm>
            <a:off x="-20275" y="1170812"/>
            <a:ext cx="24424549" cy="9100481"/>
            <a:chOff x="0" y="0"/>
            <a:chExt cx="24424547" cy="9100479"/>
          </a:xfrm>
        </p:grpSpPr>
        <p:sp>
          <p:nvSpPr>
            <p:cNvPr id="344" name="Shape 344"/>
            <p:cNvSpPr/>
            <p:nvPr/>
          </p:nvSpPr>
          <p:spPr>
            <a:xfrm>
              <a:off x="0" y="0"/>
              <a:ext cx="24424548" cy="9100480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45" name="Shape 345"/>
            <p:cNvSpPr/>
            <p:nvPr/>
          </p:nvSpPr>
          <p:spPr>
            <a:xfrm>
              <a:off x="7672880" y="1634095"/>
              <a:ext cx="9503824" cy="57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9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9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grid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90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1998039" y="11190"/>
            <a:ext cx="387921" cy="19319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2450" y="1917700"/>
            <a:ext cx="18199100" cy="988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0700" y="1917700"/>
            <a:ext cx="18262600" cy="988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13100" y="2044700"/>
            <a:ext cx="18211800" cy="988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27400" y="2178050"/>
            <a:ext cx="18237200" cy="9867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41700" y="2298700"/>
            <a:ext cx="18262600" cy="988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G_236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15375" y="-1"/>
            <a:ext cx="7715250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G_236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15375" y="-1"/>
            <a:ext cx="771525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9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9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</p:cBhvr>
                                      <p:by x="30006" y="3000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09896 -0.225253" origin="layout" pathEditMode="relative">
                                      <p:cBhvr>
                                        <p:cTn id="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9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9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click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64"/>
                                        </p:tgtEl>
                                      </p:cBhvr>
                                      <p:by x="29930" y="299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7708 -0.225528" origin="layout" pathEditMode="relative">
                                      <p:cBhvr>
                                        <p:cTn id="2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99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99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mph" nodeType="clickEffect" presetSubtype="0" presetID="6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65"/>
                                        </p:tgtEl>
                                      </p:cBhvr>
                                      <p:by x="29999" y="2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89115 -0.234537" origin="layout" pathEditMode="relative">
                                      <p:cBhvr>
                                        <p:cTn id="4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9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9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mph" nodeType="clickEffect" presetSubtype="0" presetID="6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499" fill="hold"/>
                                        <p:tgtEl>
                                          <p:spTgt spid="166"/>
                                        </p:tgtEl>
                                      </p:cBhvr>
                                      <p:by x="29930" y="299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20365 0.070629" origin="layout" pathEditMode="relative">
                                      <p:cBhvr>
                                        <p:cTn id="54" dur="49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9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9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mph" nodeType="clickEffect" presetSubtype="0" presetID="6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67"/>
                                        </p:tgtEl>
                                      </p:cBhvr>
                                      <p:by x="29930" y="2993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25417 0.363361" origin="layout" pathEditMode="relative">
                                      <p:cBhvr>
                                        <p:cTn id="6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99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99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mph" nodeType="clickEffect" presetSubtype="0" presetID="6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168"/>
                                        </p:tgtEl>
                                      </p:cBhvr>
                                      <p:by x="70781" y="7078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23211 0.335391" origin="layout" pathEditMode="relative">
                                      <p:cBhvr>
                                        <p:cTn id="8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1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99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99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mph" nodeType="clickEffect" presetSubtype="0" presetID="6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69"/>
                                        </p:tgtEl>
                                      </p:cBhvr>
                                      <p:by x="70781" y="7078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78646 0.335391" origin="layout" pathEditMode="relative">
                                      <p:cBhvr>
                                        <p:cTn id="9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3"/>
      <p:bldP build="whole" bldLvl="1" animBg="1" rev="0" advAuto="0" spid="164" grpId="5"/>
      <p:bldP build="whole" bldLvl="1" animBg="1" rev="0" advAuto="0" spid="167" grpId="14"/>
      <p:bldP build="whole" bldLvl="1" animBg="1" rev="0" advAuto="0" spid="164" grpId="4"/>
      <p:bldP build="whole" bldLvl="1" animBg="1" rev="0" advAuto="0" spid="163" grpId="1"/>
      <p:bldP build="whole" bldLvl="1" animBg="1" rev="0" advAuto="0" spid="163" grpId="2"/>
      <p:bldP build="whole" bldLvl="1" animBg="1" rev="0" advAuto="0" spid="165" grpId="7"/>
      <p:bldP build="whole" bldLvl="1" animBg="1" rev="0" advAuto="0" spid="165" grpId="8"/>
      <p:bldP build="whole" bldLvl="1" animBg="1" rev="0" advAuto="0" spid="169" grpId="19"/>
      <p:bldP build="whole" bldLvl="1" animBg="1" rev="0" advAuto="0" spid="169" grpId="20"/>
      <p:bldP build="whole" bldLvl="1" animBg="1" rev="0" advAuto="0" spid="166" grpId="10"/>
      <p:bldP build="whole" bldLvl="1" animBg="1" rev="0" advAuto="0" spid="166" grpId="11"/>
      <p:bldP build="whole" bldLvl="1" animBg="1" rev="0" advAuto="0" spid="168" grpId="16"/>
      <p:bldP build="whole" bldLvl="1" animBg="1" rev="0" advAuto="0" spid="168" grpId="17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" y="-22182"/>
            <a:ext cx="24383390" cy="117115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 351"/>
          <p:cNvGrpSpPr/>
          <p:nvPr/>
        </p:nvGrpSpPr>
        <p:grpSpPr>
          <a:xfrm>
            <a:off x="0" y="1091612"/>
            <a:ext cx="24384000" cy="10298098"/>
            <a:chOff x="0" y="0"/>
            <a:chExt cx="24383998" cy="10298096"/>
          </a:xfrm>
        </p:grpSpPr>
        <p:sp>
          <p:nvSpPr>
            <p:cNvPr id="349" name="Shape 349"/>
            <p:cNvSpPr/>
            <p:nvPr/>
          </p:nvSpPr>
          <p:spPr>
            <a:xfrm>
              <a:off x="0" y="0"/>
              <a:ext cx="24383999" cy="1029809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1612984" y="1862267"/>
              <a:ext cx="22021369" cy="5759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grid-template-columns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33.33% 33.33% 33.33%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352" name="Shape 352"/>
          <p:cNvSpPr/>
          <p:nvPr/>
        </p:nvSpPr>
        <p:spPr>
          <a:xfrm>
            <a:off x="11581916" y="12767042"/>
            <a:ext cx="1214501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http://codepen.io/airen/full/MbQbqQ/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4" y="-236"/>
            <a:ext cx="24384001" cy="1268174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12174053" y="12792442"/>
            <a:ext cx="115195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http://codepen.io/airen/full/gLvLZr/</a:t>
            </a:r>
          </a:p>
        </p:txBody>
      </p:sp>
      <p:grpSp>
        <p:nvGrpSpPr>
          <p:cNvPr id="358" name="Group 358"/>
          <p:cNvGrpSpPr/>
          <p:nvPr/>
        </p:nvGrpSpPr>
        <p:grpSpPr>
          <a:xfrm>
            <a:off x="3887" y="1129712"/>
            <a:ext cx="24383999" cy="11089566"/>
            <a:chOff x="0" y="0"/>
            <a:chExt cx="24383998" cy="11089564"/>
          </a:xfrm>
        </p:grpSpPr>
        <p:sp>
          <p:nvSpPr>
            <p:cNvPr id="356" name="Shape 356"/>
            <p:cNvSpPr/>
            <p:nvPr/>
          </p:nvSpPr>
          <p:spPr>
            <a:xfrm>
              <a:off x="0" y="0"/>
              <a:ext cx="24383999" cy="1108956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606573" y="1816621"/>
              <a:ext cx="20147469" cy="7359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33.33% 33.33% 33.33%</a:t>
              </a:r>
              <a:r>
                <a:rPr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7200"/>
                <a:t>grid-gap</a:t>
              </a:r>
              <a:r>
                <a:rPr sz="7200">
                  <a:solidFill>
                    <a:srgbClr val="9DE3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F39C7A"/>
                  </a:solidFill>
                </a:rPr>
                <a:t>20px</a:t>
              </a:r>
              <a:r>
                <a:rPr sz="7200"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12065151" y="12716242"/>
            <a:ext cx="1168654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http://codepen.io/airen/full/woyoZJ/</a:t>
            </a:r>
          </a:p>
        </p:txBody>
      </p:sp>
      <p:pic>
        <p:nvPicPr>
          <p:cNvPr id="3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55" y="-14179"/>
            <a:ext cx="24384001" cy="126658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4" name="Group 364"/>
          <p:cNvGrpSpPr/>
          <p:nvPr/>
        </p:nvGrpSpPr>
        <p:grpSpPr>
          <a:xfrm>
            <a:off x="-8823" y="1129712"/>
            <a:ext cx="24401645" cy="11083315"/>
            <a:chOff x="0" y="0"/>
            <a:chExt cx="24401643" cy="11083314"/>
          </a:xfrm>
        </p:grpSpPr>
        <p:sp>
          <p:nvSpPr>
            <p:cNvPr id="362" name="Shape 362"/>
            <p:cNvSpPr/>
            <p:nvPr/>
          </p:nvSpPr>
          <p:spPr>
            <a:xfrm>
              <a:off x="0" y="0"/>
              <a:ext cx="24401644" cy="1108331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3" name="Shape 363"/>
            <p:cNvSpPr/>
            <p:nvPr/>
          </p:nvSpPr>
          <p:spPr>
            <a:xfrm>
              <a:off x="3149787" y="1673329"/>
              <a:ext cx="20314229" cy="7325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1fr 1fr 1fr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  <a:endParaRPr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11993078" y="12716242"/>
            <a:ext cx="118306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http://codepen.io/airen/full/NbybVg/</a:t>
            </a:r>
          </a:p>
        </p:txBody>
      </p:sp>
      <p:pic>
        <p:nvPicPr>
          <p:cNvPr id="3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83" y="-26879"/>
            <a:ext cx="24414366" cy="127745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0" name="Group 370"/>
          <p:cNvGrpSpPr/>
          <p:nvPr/>
        </p:nvGrpSpPr>
        <p:grpSpPr>
          <a:xfrm>
            <a:off x="-8823" y="1129712"/>
            <a:ext cx="24401645" cy="11083315"/>
            <a:chOff x="0" y="0"/>
            <a:chExt cx="24401643" cy="11083314"/>
          </a:xfrm>
        </p:grpSpPr>
        <p:sp>
          <p:nvSpPr>
            <p:cNvPr id="368" name="Shape 368"/>
            <p:cNvSpPr/>
            <p:nvPr/>
          </p:nvSpPr>
          <p:spPr>
            <a:xfrm>
              <a:off x="0" y="0"/>
              <a:ext cx="24401644" cy="1108331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489387" y="1622529"/>
              <a:ext cx="20314229" cy="7325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500px 1fr 2fr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  <a:endParaRPr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2065151" y="12716242"/>
            <a:ext cx="1168654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http://codepen.io/airen/full/woyoZJ/</a:t>
            </a:r>
          </a:p>
        </p:txBody>
      </p:sp>
      <p:pic>
        <p:nvPicPr>
          <p:cNvPr id="3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55" y="-14179"/>
            <a:ext cx="24384001" cy="126658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6" name="Group 376"/>
          <p:cNvGrpSpPr/>
          <p:nvPr/>
        </p:nvGrpSpPr>
        <p:grpSpPr>
          <a:xfrm>
            <a:off x="-8823" y="1129712"/>
            <a:ext cx="24401645" cy="11083315"/>
            <a:chOff x="0" y="0"/>
            <a:chExt cx="24401643" cy="11083314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24401644" cy="1108331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3149787" y="1673329"/>
              <a:ext cx="20314229" cy="7325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1fr 1fr 1fr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  <a:endParaRPr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11626683" y="12665442"/>
            <a:ext cx="121062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http://codepen.io/airen/full/GNQNbZ/</a:t>
            </a:r>
          </a:p>
        </p:txBody>
      </p:sp>
      <p:pic>
        <p:nvPicPr>
          <p:cNvPr id="37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8" y="-6785"/>
            <a:ext cx="24384001" cy="125108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2" name="Group 382"/>
          <p:cNvGrpSpPr/>
          <p:nvPr/>
        </p:nvGrpSpPr>
        <p:grpSpPr>
          <a:xfrm>
            <a:off x="-8823" y="1091612"/>
            <a:ext cx="24401645" cy="11083315"/>
            <a:chOff x="0" y="0"/>
            <a:chExt cx="24401643" cy="11083314"/>
          </a:xfrm>
        </p:grpSpPr>
        <p:sp>
          <p:nvSpPr>
            <p:cNvPr id="380" name="Shape 380"/>
            <p:cNvSpPr/>
            <p:nvPr/>
          </p:nvSpPr>
          <p:spPr>
            <a:xfrm>
              <a:off x="0" y="0"/>
              <a:ext cx="24401644" cy="1108331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81" name="Shape 381"/>
            <p:cNvSpPr/>
            <p:nvPr/>
          </p:nvSpPr>
          <p:spPr>
            <a:xfrm>
              <a:off x="2489387" y="1622529"/>
              <a:ext cx="20314229" cy="7325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repeat(3, 1fr) 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  <a:endParaRPr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11813691" y="12665442"/>
            <a:ext cx="11986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http://codepen.io/airen/full/YpepmX/</a:t>
            </a:r>
          </a:p>
        </p:txBody>
      </p:sp>
      <p:pic>
        <p:nvPicPr>
          <p:cNvPr id="38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577" y="-20529"/>
            <a:ext cx="24419154" cy="128032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8" name="Group 388"/>
          <p:cNvGrpSpPr/>
          <p:nvPr/>
        </p:nvGrpSpPr>
        <p:grpSpPr>
          <a:xfrm>
            <a:off x="-8823" y="1091612"/>
            <a:ext cx="24401645" cy="11083315"/>
            <a:chOff x="0" y="0"/>
            <a:chExt cx="24401643" cy="11083314"/>
          </a:xfrm>
        </p:grpSpPr>
        <p:sp>
          <p:nvSpPr>
            <p:cNvPr id="386" name="Shape 386"/>
            <p:cNvSpPr/>
            <p:nvPr/>
          </p:nvSpPr>
          <p:spPr>
            <a:xfrm>
              <a:off x="0" y="0"/>
              <a:ext cx="24401644" cy="1108331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2489387" y="1622529"/>
              <a:ext cx="21303738" cy="7325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 sz="62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200"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repeat(3, 1fr) </a:t>
              </a:r>
              <a:r>
                <a:rPr sz="62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trike="sngStrike"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grid-template-rows</a:t>
              </a:r>
              <a:r>
                <a:rPr strike="sngStrike" sz="72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</a:t>
              </a:r>
              <a:r>
                <a:rPr strike="sngStrike"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trike="sngStrike" sz="7200">
                  <a:solidFill>
                    <a:srgbClr val="F39C7A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200px 200px 200px</a:t>
              </a:r>
              <a:r>
                <a:rPr strike="sngStrike" sz="72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12010858" y="12716242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http://codepen.io/airen/full/aBqpbx/</a:t>
            </a:r>
          </a:p>
        </p:txBody>
      </p:sp>
      <p:pic>
        <p:nvPicPr>
          <p:cNvPr id="3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37" y="-1479"/>
            <a:ext cx="24397674" cy="125684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" name="Group 394"/>
          <p:cNvGrpSpPr/>
          <p:nvPr/>
        </p:nvGrpSpPr>
        <p:grpSpPr>
          <a:xfrm>
            <a:off x="-8822" y="1176642"/>
            <a:ext cx="24401644" cy="11083316"/>
            <a:chOff x="0" y="0"/>
            <a:chExt cx="24401643" cy="11083314"/>
          </a:xfrm>
        </p:grpSpPr>
        <p:sp>
          <p:nvSpPr>
            <p:cNvPr id="392" name="Shape 392"/>
            <p:cNvSpPr/>
            <p:nvPr/>
          </p:nvSpPr>
          <p:spPr>
            <a:xfrm>
              <a:off x="0" y="0"/>
              <a:ext cx="24401644" cy="1108331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489387" y="1622529"/>
              <a:ext cx="21303738" cy="7325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 sz="62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200"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repeat(3, 1fr) </a:t>
              </a:r>
              <a:r>
                <a:rPr sz="62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grid-auto-rows</a:t>
              </a:r>
              <a:r>
                <a:rPr sz="72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</a:t>
              </a:r>
              <a:r>
                <a:rPr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200">
                  <a:solidFill>
                    <a:srgbClr val="F39C7A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200px</a:t>
              </a:r>
              <a:r>
                <a:rPr sz="72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11756858" y="12614642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http://codepen.io/airen/full/aBqpbx/</a:t>
            </a:r>
          </a:p>
        </p:txBody>
      </p:sp>
      <p:pic>
        <p:nvPicPr>
          <p:cNvPr id="39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29" y="7915"/>
            <a:ext cx="24395858" cy="107492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0" name="Group 400"/>
          <p:cNvGrpSpPr/>
          <p:nvPr/>
        </p:nvGrpSpPr>
        <p:grpSpPr>
          <a:xfrm>
            <a:off x="-8822" y="1176642"/>
            <a:ext cx="24524031" cy="9510996"/>
            <a:chOff x="0" y="0"/>
            <a:chExt cx="24524029" cy="9510994"/>
          </a:xfrm>
        </p:grpSpPr>
        <p:sp>
          <p:nvSpPr>
            <p:cNvPr id="398" name="Shape 398"/>
            <p:cNvSpPr/>
            <p:nvPr/>
          </p:nvSpPr>
          <p:spPr>
            <a:xfrm>
              <a:off x="0" y="0"/>
              <a:ext cx="24401644" cy="951099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445243" y="1092827"/>
              <a:ext cx="24078787" cy="7325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repeat(auto-fill, 200px) 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11833058" y="12640042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http://codepen.io/airen/full/aBqpbx/</a:t>
            </a:r>
          </a:p>
        </p:txBody>
      </p:sp>
      <p:pic>
        <p:nvPicPr>
          <p:cNvPr id="40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871" y="16701"/>
            <a:ext cx="24423742" cy="7826583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3008333" y="1187537"/>
            <a:ext cx="697963" cy="658480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407" name="Group 407"/>
          <p:cNvGrpSpPr/>
          <p:nvPr/>
        </p:nvGrpSpPr>
        <p:grpSpPr>
          <a:xfrm>
            <a:off x="-8822" y="1163942"/>
            <a:ext cx="24524031" cy="9510996"/>
            <a:chOff x="0" y="0"/>
            <a:chExt cx="24524029" cy="9510994"/>
          </a:xfrm>
        </p:grpSpPr>
        <p:sp>
          <p:nvSpPr>
            <p:cNvPr id="405" name="Shape 405"/>
            <p:cNvSpPr/>
            <p:nvPr/>
          </p:nvSpPr>
          <p:spPr>
            <a:xfrm>
              <a:off x="0" y="0"/>
              <a:ext cx="24401644" cy="951099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06" name="Shape 406"/>
            <p:cNvSpPr/>
            <p:nvPr/>
          </p:nvSpPr>
          <p:spPr>
            <a:xfrm>
              <a:off x="445243" y="1092827"/>
              <a:ext cx="24078787" cy="7325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repeat(auto-fill, 200px) 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4" grpId="1"/>
      <p:bldP build="whole" bldLvl="1" animBg="1" rev="0" advAuto="0" spid="40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-79620" y="4942482"/>
            <a:ext cx="368727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633373" y="5664201"/>
            <a:ext cx="17675353" cy="2387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古老的table布局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11756858" y="12589242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http://codepen.io/airen/full/aBqpbx/</a:t>
            </a:r>
          </a:p>
        </p:txBody>
      </p:sp>
      <p:pic>
        <p:nvPicPr>
          <p:cNvPr id="410" name="css-layout-s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80" y="5268"/>
            <a:ext cx="24414960" cy="11244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11075821" y="12665442"/>
            <a:ext cx="124460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http://codepen.io/airen/full/ObQWNm/</a:t>
            </a:r>
          </a:p>
        </p:txBody>
      </p:sp>
      <p:pic>
        <p:nvPicPr>
          <p:cNvPr id="41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00" y="6350"/>
            <a:ext cx="24386600" cy="88072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6" name="Group 416"/>
          <p:cNvGrpSpPr/>
          <p:nvPr/>
        </p:nvGrpSpPr>
        <p:grpSpPr>
          <a:xfrm>
            <a:off x="-19215" y="1176642"/>
            <a:ext cx="24401644" cy="9510996"/>
            <a:chOff x="0" y="0"/>
            <a:chExt cx="24401643" cy="9510994"/>
          </a:xfrm>
        </p:grpSpPr>
        <p:sp>
          <p:nvSpPr>
            <p:cNvPr id="414" name="Shape 414"/>
            <p:cNvSpPr/>
            <p:nvPr/>
          </p:nvSpPr>
          <p:spPr>
            <a:xfrm>
              <a:off x="0" y="0"/>
              <a:ext cx="24401644" cy="951099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15" name="Shape 415"/>
            <p:cNvSpPr/>
            <p:nvPr/>
          </p:nvSpPr>
          <p:spPr>
            <a:xfrm>
              <a:off x="2667570" y="735987"/>
              <a:ext cx="20255690" cy="7325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endParaRPr sz="7000"/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/>
                <a:t>      </a:t>
              </a:r>
              <a:r>
                <a:rPr sz="7000">
                  <a:solidFill>
                    <a:srgbClr val="E89272"/>
                  </a:solidFill>
                </a:rPr>
                <a:t>repeat(auto-fill, minmax(200px,1fr)) 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11075821" y="12589242"/>
            <a:ext cx="124460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http://codepen.io/airen/full/ObQWNm/</a:t>
            </a:r>
          </a:p>
        </p:txBody>
      </p:sp>
      <p:pic>
        <p:nvPicPr>
          <p:cNvPr id="41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97" y="0"/>
            <a:ext cx="24399394" cy="88413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2" name="Group 422"/>
          <p:cNvGrpSpPr/>
          <p:nvPr/>
        </p:nvGrpSpPr>
        <p:grpSpPr>
          <a:xfrm>
            <a:off x="-19215" y="1176642"/>
            <a:ext cx="24401644" cy="9510996"/>
            <a:chOff x="0" y="0"/>
            <a:chExt cx="24401643" cy="9510994"/>
          </a:xfrm>
        </p:grpSpPr>
        <p:sp>
          <p:nvSpPr>
            <p:cNvPr id="420" name="Shape 420"/>
            <p:cNvSpPr/>
            <p:nvPr/>
          </p:nvSpPr>
          <p:spPr>
            <a:xfrm>
              <a:off x="0" y="0"/>
              <a:ext cx="24401644" cy="951099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2667570" y="735987"/>
              <a:ext cx="20255690" cy="7325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endParaRPr sz="7000"/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/>
                <a:t>      </a:t>
              </a:r>
              <a:r>
                <a:rPr sz="7000">
                  <a:solidFill>
                    <a:srgbClr val="E89272"/>
                  </a:solidFill>
                </a:rPr>
                <a:t>repeat(auto-fill, minmax(200px,1fr)) 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11609221" y="12665442"/>
            <a:ext cx="124460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http://codepen.io/airen/full/ObQWNm/</a:t>
            </a:r>
          </a:p>
        </p:txBody>
      </p:sp>
      <p:pic>
        <p:nvPicPr>
          <p:cNvPr id="425" name="css-layout-s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47" y="1228"/>
            <a:ext cx="24400094" cy="11237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462" y="4371"/>
            <a:ext cx="24408924" cy="132265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0" name="Group 430"/>
          <p:cNvGrpSpPr/>
          <p:nvPr/>
        </p:nvGrpSpPr>
        <p:grpSpPr>
          <a:xfrm>
            <a:off x="-601630" y="1134673"/>
            <a:ext cx="26328276" cy="12633906"/>
            <a:chOff x="0" y="0"/>
            <a:chExt cx="26328275" cy="12633904"/>
          </a:xfrm>
        </p:grpSpPr>
        <p:sp>
          <p:nvSpPr>
            <p:cNvPr id="428" name="Shape 428"/>
            <p:cNvSpPr/>
            <p:nvPr/>
          </p:nvSpPr>
          <p:spPr>
            <a:xfrm>
              <a:off x="0" y="0"/>
              <a:ext cx="26328276" cy="1263390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6759412" y="1287288"/>
              <a:ext cx="11017660" cy="8391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rPr sz="7000"/>
                <a:t>grid-column-start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2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grid-column-end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4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DE3FC"/>
                  </a:solidFill>
                </a:rPr>
                <a:t>  </a:t>
              </a:r>
              <a:r>
                <a:rPr sz="7000"/>
                <a:t>grid-row-start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1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DE3FC"/>
                  </a:solidFill>
                </a:rPr>
                <a:t>  </a:t>
              </a:r>
              <a:r>
                <a:rPr sz="7000"/>
                <a:t>grid-row-end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3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EE4FC"/>
                  </a:solidFill>
                </a:rPr>
                <a:t>}</a:t>
              </a:r>
            </a:p>
          </p:txBody>
        </p:sp>
      </p:grpSp>
      <p:sp>
        <p:nvSpPr>
          <p:cNvPr id="431" name="Shape 431"/>
          <p:cNvSpPr/>
          <p:nvPr/>
        </p:nvSpPr>
        <p:spPr>
          <a:xfrm>
            <a:off x="13782191" y="12728942"/>
            <a:ext cx="98780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http://codepen.io/airen/full/Nbydjy/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17" y="2468"/>
            <a:ext cx="24408034" cy="13226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Group 436"/>
          <p:cNvGrpSpPr/>
          <p:nvPr/>
        </p:nvGrpSpPr>
        <p:grpSpPr>
          <a:xfrm>
            <a:off x="-677830" y="1160073"/>
            <a:ext cx="26328276" cy="12633906"/>
            <a:chOff x="0" y="-25400"/>
            <a:chExt cx="26328275" cy="12633904"/>
          </a:xfrm>
        </p:grpSpPr>
        <p:sp>
          <p:nvSpPr>
            <p:cNvPr id="434" name="Shape 434"/>
            <p:cNvSpPr/>
            <p:nvPr/>
          </p:nvSpPr>
          <p:spPr>
            <a:xfrm>
              <a:off x="0" y="-25400"/>
              <a:ext cx="26328276" cy="1263390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35" name="Shape 435"/>
            <p:cNvSpPr/>
            <p:nvPr/>
          </p:nvSpPr>
          <p:spPr>
            <a:xfrm>
              <a:off x="6759412" y="1287288"/>
              <a:ext cx="11017660" cy="8391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rPr sz="7000"/>
                <a:t>grid-column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2 </a:t>
              </a:r>
              <a:r>
                <a:rPr sz="7000">
                  <a:solidFill>
                    <a:srgbClr val="9DE3FC"/>
                  </a:solidFill>
                </a:rPr>
                <a:t>/ </a:t>
              </a:r>
              <a:r>
                <a:rPr sz="7000">
                  <a:solidFill>
                    <a:srgbClr val="E89272"/>
                  </a:solidFill>
                </a:rPr>
                <a:t>4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grid-row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1 </a:t>
              </a:r>
              <a:r>
                <a:rPr sz="7000">
                  <a:solidFill>
                    <a:srgbClr val="9DE3FC"/>
                  </a:solidFill>
                </a:rPr>
                <a:t>/ </a:t>
              </a:r>
              <a:r>
                <a:rPr sz="7000">
                  <a:solidFill>
                    <a:srgbClr val="E89272"/>
                  </a:solidFill>
                </a:rPr>
                <a:t>3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EE4FC"/>
                  </a:solidFill>
                </a:rPr>
                <a:t>}</a:t>
              </a:r>
            </a:p>
          </p:txBody>
        </p:sp>
      </p:grpSp>
      <p:sp>
        <p:nvSpPr>
          <p:cNvPr id="437" name="Shape 437"/>
          <p:cNvSpPr/>
          <p:nvPr/>
        </p:nvSpPr>
        <p:spPr>
          <a:xfrm>
            <a:off x="13695831" y="12754342"/>
            <a:ext cx="99491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http://codepen.io/airen/full/LbQxjp/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8" y="1217"/>
            <a:ext cx="24367984" cy="132043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2" name="Group 442"/>
          <p:cNvGrpSpPr/>
          <p:nvPr/>
        </p:nvGrpSpPr>
        <p:grpSpPr>
          <a:xfrm>
            <a:off x="-123074" y="1142660"/>
            <a:ext cx="24630148" cy="12596798"/>
            <a:chOff x="0" y="0"/>
            <a:chExt cx="24630146" cy="12596796"/>
          </a:xfrm>
        </p:grpSpPr>
        <p:sp>
          <p:nvSpPr>
            <p:cNvPr id="440" name="Shape 440"/>
            <p:cNvSpPr/>
            <p:nvPr/>
          </p:nvSpPr>
          <p:spPr>
            <a:xfrm>
              <a:off x="0" y="0"/>
              <a:ext cx="24630147" cy="1259679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41" name="Shape 441"/>
            <p:cNvSpPr/>
            <p:nvPr/>
          </p:nvSpPr>
          <p:spPr>
            <a:xfrm>
              <a:off x="2293055" y="2954378"/>
              <a:ext cx="21052744" cy="552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rPr sz="7000"/>
                <a:t>grid-area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1 </a:t>
              </a:r>
              <a:r>
                <a:rPr sz="7000">
                  <a:solidFill>
                    <a:srgbClr val="9DE3FC"/>
                  </a:solidFill>
                </a:rPr>
                <a:t>/ </a:t>
              </a:r>
              <a:r>
                <a:rPr sz="7000">
                  <a:solidFill>
                    <a:srgbClr val="E89272"/>
                  </a:solidFill>
                </a:rPr>
                <a:t>2  </a:t>
              </a:r>
              <a:r>
                <a:rPr sz="7000">
                  <a:solidFill>
                    <a:srgbClr val="9DE3FC"/>
                  </a:solidFill>
                </a:rPr>
                <a:t>/ </a:t>
              </a:r>
              <a:r>
                <a:rPr sz="7000">
                  <a:solidFill>
                    <a:srgbClr val="E89272"/>
                  </a:solidFill>
                </a:rPr>
                <a:t>3 </a:t>
              </a:r>
              <a:r>
                <a:rPr sz="7000">
                  <a:solidFill>
                    <a:srgbClr val="9DE3FC"/>
                  </a:solidFill>
                </a:rPr>
                <a:t>/ </a:t>
              </a:r>
              <a:r>
                <a:rPr sz="7000">
                  <a:solidFill>
                    <a:srgbClr val="E89272"/>
                  </a:solidFill>
                </a:rPr>
                <a:t>4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39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/*grid-area: grid-row-start / grid-column-start / grid-row-end / grid- column-end*/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EE4FC"/>
                  </a:solidFill>
                </a:rPr>
                <a:t>}</a:t>
              </a:r>
            </a:p>
          </p:txBody>
        </p:sp>
      </p:grpSp>
      <p:sp>
        <p:nvSpPr>
          <p:cNvPr id="443" name="Shape 443"/>
          <p:cNvSpPr/>
          <p:nvPr/>
        </p:nvSpPr>
        <p:spPr>
          <a:xfrm>
            <a:off x="13759331" y="12728942"/>
            <a:ext cx="104317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http://codepen.io/airen/full/WoMREJ/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" y="-5133"/>
            <a:ext cx="24384001" cy="13348656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/>
          <p:nvPr/>
        </p:nvSpPr>
        <p:spPr>
          <a:xfrm>
            <a:off x="13982851" y="12728942"/>
            <a:ext cx="99847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http://codepen.io/airen/full/ZBrLaP/</a:t>
            </a:r>
          </a:p>
        </p:txBody>
      </p:sp>
      <p:grpSp>
        <p:nvGrpSpPr>
          <p:cNvPr id="450" name="Group 450"/>
          <p:cNvGrpSpPr/>
          <p:nvPr/>
        </p:nvGrpSpPr>
        <p:grpSpPr>
          <a:xfrm>
            <a:off x="-8822" y="1151697"/>
            <a:ext cx="24401645" cy="12558599"/>
            <a:chOff x="0" y="0"/>
            <a:chExt cx="24401643" cy="12558597"/>
          </a:xfrm>
        </p:grpSpPr>
        <p:sp>
          <p:nvSpPr>
            <p:cNvPr id="447" name="Shape 447"/>
            <p:cNvSpPr/>
            <p:nvPr/>
          </p:nvSpPr>
          <p:spPr>
            <a:xfrm>
              <a:off x="0" y="0"/>
              <a:ext cx="24401644" cy="125585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741610" y="122418"/>
              <a:ext cx="10777223" cy="1231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700"/>
                <a:t>grid-template-columns</a:t>
              </a:r>
              <a:r>
                <a:rPr sz="5700">
                  <a:solidFill>
                    <a:srgbClr val="9BE2FC"/>
                  </a:solidFill>
                </a:rPr>
                <a:t>:</a:t>
              </a:r>
              <a:r>
                <a:rPr sz="5700"/>
                <a:t> </a:t>
              </a:r>
              <a:endParaRPr sz="5700"/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[side-start] 1fr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E89272"/>
                  </a:solidFill>
                </a:rPr>
                <a:t>      [main-start] 1fr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E89272"/>
                  </a:solidFill>
                </a:rPr>
                <a:t>      1fr 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DE3FC"/>
                  </a:solidFill>
                </a:rPr>
                <a:t>  </a:t>
              </a:r>
              <a:r>
                <a:t>grid-template-rows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2FC"/>
                  </a:solidFill>
                </a:rPr>
                <a:t>      </a:t>
              </a:r>
              <a:r>
                <a:rPr>
                  <a:solidFill>
                    <a:srgbClr val="E89272"/>
                  </a:solidFill>
                </a:rPr>
                <a:t>[main-start] 200px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E89272"/>
                  </a:solidFill>
                </a:rPr>
                <a:t>      200px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49" name="Shape 449"/>
            <p:cNvSpPr/>
            <p:nvPr/>
          </p:nvSpPr>
          <p:spPr>
            <a:xfrm>
              <a:off x="13170413" y="178832"/>
              <a:ext cx="10293462" cy="70229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rPr sz="5700"/>
                <a:t>grid-column</a:t>
              </a:r>
              <a:r>
                <a:rPr sz="5700">
                  <a:solidFill>
                    <a:srgbClr val="9BE2FC"/>
                  </a:solidFill>
                </a:rPr>
                <a:t>: </a:t>
              </a:r>
              <a:r>
                <a:rPr sz="5700"/>
                <a:t> </a:t>
              </a:r>
              <a:endParaRPr sz="5700"/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</a:t>
              </a:r>
              <a:r>
                <a:rPr>
                  <a:solidFill>
                    <a:srgbClr val="E89272"/>
                  </a:solidFill>
                </a:rPr>
                <a:t>main-start </a:t>
              </a:r>
              <a:r>
                <a:rPr>
                  <a:solidFill>
                    <a:srgbClr val="9DE3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main-end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t>grid-row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t> </a:t>
              </a: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</a:t>
              </a:r>
              <a:r>
                <a:rPr>
                  <a:solidFill>
                    <a:srgbClr val="E89272"/>
                  </a:solidFill>
                </a:rPr>
                <a:t>main-start </a:t>
              </a:r>
              <a:r>
                <a:rPr>
                  <a:solidFill>
                    <a:srgbClr val="9DE3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main-end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EE4FC"/>
                  </a:solidFill>
                </a:rP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0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" y="-5133"/>
            <a:ext cx="24384001" cy="13348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6" name="Group 456"/>
          <p:cNvGrpSpPr/>
          <p:nvPr/>
        </p:nvGrpSpPr>
        <p:grpSpPr>
          <a:xfrm>
            <a:off x="-8822" y="1151697"/>
            <a:ext cx="24401645" cy="12558599"/>
            <a:chOff x="0" y="0"/>
            <a:chExt cx="24401643" cy="12558597"/>
          </a:xfrm>
        </p:grpSpPr>
        <p:sp>
          <p:nvSpPr>
            <p:cNvPr id="453" name="Shape 453"/>
            <p:cNvSpPr/>
            <p:nvPr/>
          </p:nvSpPr>
          <p:spPr>
            <a:xfrm>
              <a:off x="0" y="0"/>
              <a:ext cx="24401644" cy="125585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741610" y="122418"/>
              <a:ext cx="10777223" cy="1231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700"/>
                <a:t>grid-template-columns</a:t>
              </a:r>
              <a:r>
                <a:rPr sz="5700">
                  <a:solidFill>
                    <a:srgbClr val="9BE2FC"/>
                  </a:solidFill>
                </a:rPr>
                <a:t>:</a:t>
              </a:r>
              <a:r>
                <a:rPr sz="5700"/>
                <a:t> </a:t>
              </a:r>
              <a:endParaRPr sz="5700"/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[side-start] 1fr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E89272"/>
                  </a:solidFill>
                </a:rPr>
                <a:t>      [main-start] 1fr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E89272"/>
                  </a:solidFill>
                </a:rPr>
                <a:t>      1fr 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DE3FC"/>
                  </a:solidFill>
                </a:rPr>
                <a:t>  </a:t>
              </a:r>
              <a:r>
                <a:t>grid-template-rows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2FC"/>
                  </a:solidFill>
                </a:rPr>
                <a:t>      </a:t>
              </a:r>
              <a:r>
                <a:rPr>
                  <a:solidFill>
                    <a:srgbClr val="E89272"/>
                  </a:solidFill>
                </a:rPr>
                <a:t>[main-start] 200px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E89272"/>
                  </a:solidFill>
                </a:rPr>
                <a:t>      200px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55" name="Shape 455"/>
            <p:cNvSpPr/>
            <p:nvPr/>
          </p:nvSpPr>
          <p:spPr>
            <a:xfrm>
              <a:off x="13170413" y="178832"/>
              <a:ext cx="10293462" cy="391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rPr sz="5700"/>
                <a:t>grid-area</a:t>
              </a:r>
              <a:r>
                <a:rPr sz="5700">
                  <a:solidFill>
                    <a:srgbClr val="9BE2FC"/>
                  </a:solidFill>
                </a:rPr>
                <a:t>: </a:t>
              </a:r>
              <a:r>
                <a:rPr sz="5700"/>
                <a:t> </a:t>
              </a:r>
              <a:r>
                <a:rPr>
                  <a:solidFill>
                    <a:srgbClr val="E89272"/>
                  </a:solidFill>
                </a:rPr>
                <a:t>main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EE4FC"/>
                  </a:solidFill>
                </a:rPr>
                <a:t>}</a:t>
              </a:r>
            </a:p>
          </p:txBody>
        </p:sp>
      </p:grpSp>
      <p:sp>
        <p:nvSpPr>
          <p:cNvPr id="457" name="Shape 457"/>
          <p:cNvSpPr/>
          <p:nvPr/>
        </p:nvSpPr>
        <p:spPr>
          <a:xfrm>
            <a:off x="13435481" y="12728942"/>
            <a:ext cx="10266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http://codepen.io/airen/full/ENQZLx/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25" y="-35898"/>
            <a:ext cx="24401645" cy="132819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" name="Group 463"/>
          <p:cNvGrpSpPr/>
          <p:nvPr/>
        </p:nvGrpSpPr>
        <p:grpSpPr>
          <a:xfrm>
            <a:off x="-78803" y="1138997"/>
            <a:ext cx="24541606" cy="12630632"/>
            <a:chOff x="0" y="0"/>
            <a:chExt cx="24541605" cy="12630630"/>
          </a:xfrm>
        </p:grpSpPr>
        <p:sp>
          <p:nvSpPr>
            <p:cNvPr id="460" name="Shape 460"/>
            <p:cNvSpPr/>
            <p:nvPr/>
          </p:nvSpPr>
          <p:spPr>
            <a:xfrm>
              <a:off x="0" y="0"/>
              <a:ext cx="24541606" cy="12630631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61" name="Shape 461"/>
            <p:cNvSpPr/>
            <p:nvPr/>
          </p:nvSpPr>
          <p:spPr>
            <a:xfrm>
              <a:off x="413769" y="123120"/>
              <a:ext cx="10352504" cy="123843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 sz="5400"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 sz="5400"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 sz="54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 sz="54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endParaRPr sz="5400"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5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repeat(3, 1fr)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rPr>
                  <a:solidFill>
                    <a:srgbClr val="9DE3FC"/>
                  </a:solidFill>
                </a:rPr>
                <a:t>  </a:t>
              </a:r>
              <a:r>
                <a:t>grid-template-rows</a:t>
              </a:r>
              <a:r>
                <a:rPr>
                  <a:solidFill>
                    <a:srgbClr val="9BE2FC"/>
                  </a:solidFill>
                </a:rPr>
                <a:t>: 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rPr>
                  <a:solidFill>
                    <a:srgbClr val="9BE2FC"/>
                  </a:solidFill>
                </a:rPr>
                <a:t>      </a:t>
              </a:r>
              <a:r>
                <a:rPr>
                  <a:solidFill>
                    <a:srgbClr val="E89272"/>
                  </a:solidFill>
                </a:rPr>
                <a:t>200px 200px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DE3FC"/>
                  </a:solidFill>
                </a:rPr>
                <a:t>  </a:t>
              </a:r>
              <a:r>
                <a:t>grid-template-areas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2FC"/>
                  </a:solidFill>
                </a:rPr>
                <a:t>     </a:t>
              </a:r>
              <a:r>
                <a:rPr>
                  <a:solidFill>
                    <a:srgbClr val="E89272"/>
                  </a:solidFill>
                </a:rPr>
                <a:t>”side1 main main”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E89272"/>
                  </a:solidFill>
                </a:rPr>
                <a:t>     ”side2 main main”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54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54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54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62" name="Shape 462"/>
            <p:cNvSpPr/>
            <p:nvPr/>
          </p:nvSpPr>
          <p:spPr>
            <a:xfrm>
              <a:off x="13271501" y="179858"/>
              <a:ext cx="10352503" cy="11325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rPr sz="5700"/>
                <a:t>grid-area</a:t>
              </a:r>
              <a:r>
                <a:rPr sz="5700">
                  <a:solidFill>
                    <a:srgbClr val="9BE2FC"/>
                  </a:solidFill>
                </a:rPr>
                <a:t>: </a:t>
              </a:r>
              <a:r>
                <a:rPr sz="5700"/>
                <a:t> </a:t>
              </a:r>
              <a:r>
                <a:rPr>
                  <a:solidFill>
                    <a:srgbClr val="E89272"/>
                  </a:solidFill>
                </a:rPr>
                <a:t>main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EE4FC"/>
                  </a:solidFill>
                </a:rPr>
                <a:t>}</a:t>
              </a:r>
              <a:endParaRPr sz="7000">
                <a:solidFill>
                  <a:srgbClr val="9EE4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4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rPr sz="5700"/>
                <a:t>grid-area</a:t>
              </a:r>
              <a:r>
                <a:rPr sz="5700">
                  <a:solidFill>
                    <a:srgbClr val="9BE2FC"/>
                  </a:solidFill>
                </a:rPr>
                <a:t>: </a:t>
              </a:r>
              <a:r>
                <a:rPr sz="5700"/>
                <a:t> </a:t>
              </a:r>
              <a:r>
                <a:rPr sz="5700">
                  <a:solidFill>
                    <a:srgbClr val="E89272"/>
                  </a:solidFill>
                </a:rPr>
                <a:t>side1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EE4FC"/>
                  </a:solidFill>
                </a:rPr>
                <a:t>}</a:t>
              </a:r>
              <a:endParaRPr sz="7000">
                <a:solidFill>
                  <a:srgbClr val="9EE4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8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rPr sz="5700"/>
                <a:t>grid-area</a:t>
              </a:r>
              <a:r>
                <a:rPr sz="5700">
                  <a:solidFill>
                    <a:srgbClr val="9BE2FC"/>
                  </a:solidFill>
                </a:rPr>
                <a:t>: </a:t>
              </a:r>
              <a:r>
                <a:rPr sz="5700"/>
                <a:t> </a:t>
              </a:r>
              <a:r>
                <a:rPr>
                  <a:solidFill>
                    <a:srgbClr val="E89272"/>
                  </a:solidFill>
                </a:rPr>
                <a:t>side2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 sz="7000">
                  <a:solidFill>
                    <a:srgbClr val="9EE4FC"/>
                  </a:solidFill>
                </a:rPr>
                <a:t>}</a:t>
              </a:r>
            </a:p>
          </p:txBody>
        </p:sp>
      </p:grpSp>
      <p:sp>
        <p:nvSpPr>
          <p:cNvPr id="464" name="Shape 464"/>
          <p:cNvSpPr/>
          <p:nvPr/>
        </p:nvSpPr>
        <p:spPr>
          <a:xfrm>
            <a:off x="13771396" y="12728942"/>
            <a:ext cx="10407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http://codepen.io/airen/full/MbQJGx/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2018474" y="0"/>
            <a:ext cx="347052" cy="97235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7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85" y="28822"/>
            <a:ext cx="17906007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7748" y="-174809"/>
            <a:ext cx="24459497" cy="1466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77"/>
                                        </p:tgtEl>
                                      </p:cBhvr>
                                      <p:by x="63332" y="6333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41354 -0.178756" origin="layout" pathEditMode="relative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2"/>
      <p:bldP build="whole" bldLvl="1" animBg="1" rev="0" advAuto="0" spid="178" grpId="4"/>
      <p:bldP build="whole" bldLvl="1" animBg="1" rev="0" advAuto="0" spid="17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-12118" y="5326924"/>
            <a:ext cx="263626" cy="3062152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618064" y="6045200"/>
            <a:ext cx="15965679" cy="208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A 12 column, flexible grid 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7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8554" y="12318806"/>
            <a:ext cx="24358602" cy="1392587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0" name="Shape 470"/>
          <p:cNvSpPr/>
          <p:nvPr/>
        </p:nvSpPr>
        <p:spPr>
          <a:xfrm>
            <a:off x="7972893" y="12646800"/>
            <a:ext cx="162134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BootStrap Grid: </a:t>
            </a:r>
            <a:r>
              <a:rPr u="sng">
                <a:hlinkClick r:id="rId2" invalidUrl="" action="" tgtFrame="" tooltip="" history="1" highlightClick="0" endSnd="0"/>
              </a:rPr>
              <a:t>http://getbootstrap.com/css/#grid</a:t>
            </a:r>
          </a:p>
        </p:txBody>
      </p:sp>
      <p:sp>
        <p:nvSpPr>
          <p:cNvPr id="471" name="Shape 471"/>
          <p:cNvSpPr/>
          <p:nvPr/>
        </p:nvSpPr>
        <p:spPr>
          <a:xfrm>
            <a:off x="2477741" y="117374"/>
            <a:ext cx="20605621" cy="12073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&lt;!-- Stack the columns on mobile by making one full-width and the other half-width --&gt;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&lt;div class="row"&gt;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class="col-xs-12 col-md-8"&gt;.col-xs-12 .col-md-8&lt;/div&gt;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&lt;/div&gt;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&lt;!-- Columns start at 50% wide on mobile and bump up to 33.3% wide on desktop --&gt;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&lt;div class="row"&gt;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&lt;/div&gt; 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&lt;!-- Columns are always 50% wide, on mobile and desktop --&gt;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&lt;div class="row"&gt;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class="col-xs-6"&gt;.col-xs-6&lt;/div&gt;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class="col-xs-6"&gt;.col-xs-6&lt;/div&gt;</a:t>
            </a:r>
          </a:p>
          <a:p>
            <a:pPr algn="l" defTabSz="457200">
              <a:lnSpc>
                <a:spcPts val="8600"/>
              </a:lnSpc>
              <a:defRPr sz="3466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&lt;/div&gt;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8554" y="12318806"/>
            <a:ext cx="24358602" cy="1392587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4" name="Shape 474"/>
          <p:cNvSpPr/>
          <p:nvPr/>
        </p:nvSpPr>
        <p:spPr>
          <a:xfrm>
            <a:off x="7947493" y="12646800"/>
            <a:ext cx="162134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BootStrap Grid: </a:t>
            </a:r>
            <a:r>
              <a:rPr u="sng">
                <a:hlinkClick r:id="rId2" invalidUrl="" action="" tgtFrame="" tooltip="" history="1" highlightClick="0" endSnd="0"/>
              </a:rPr>
              <a:t>http://getbootstrap.com/css/#grid</a:t>
            </a:r>
          </a:p>
        </p:txBody>
      </p:sp>
      <p:pic>
        <p:nvPicPr>
          <p:cNvPr id="47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0295" y="2858579"/>
            <a:ext cx="24484590" cy="7998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A42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625" y="-4089"/>
            <a:ext cx="24451250" cy="945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11712726" y="12690842"/>
            <a:ext cx="1162939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http://codepen.io/airen/full/bBLgOj/</a:t>
            </a:r>
          </a:p>
        </p:txBody>
      </p:sp>
      <p:pic>
        <p:nvPicPr>
          <p:cNvPr id="48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20" y="-6264"/>
            <a:ext cx="24392240" cy="124372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3" name="Group 483"/>
          <p:cNvGrpSpPr/>
          <p:nvPr/>
        </p:nvGrpSpPr>
        <p:grpSpPr>
          <a:xfrm>
            <a:off x="-20275" y="1081912"/>
            <a:ext cx="24424549" cy="9996029"/>
            <a:chOff x="0" y="0"/>
            <a:chExt cx="24424547" cy="9996027"/>
          </a:xfrm>
        </p:grpSpPr>
        <p:sp>
          <p:nvSpPr>
            <p:cNvPr id="481" name="Shape 481"/>
            <p:cNvSpPr/>
            <p:nvPr/>
          </p:nvSpPr>
          <p:spPr>
            <a:xfrm>
              <a:off x="0" y="0"/>
              <a:ext cx="24424548" cy="999602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82" name="Shape 482"/>
            <p:cNvSpPr/>
            <p:nvPr/>
          </p:nvSpPr>
          <p:spPr>
            <a:xfrm>
              <a:off x="7850680" y="1629035"/>
              <a:ext cx="9503824" cy="57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9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9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grid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90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3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12214058" y="12716242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http://codepen.io/airen/full/aBqpxd/</a:t>
            </a:r>
          </a:p>
        </p:txBody>
      </p:sp>
      <p:pic>
        <p:nvPicPr>
          <p:cNvPr id="48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994" y="-31750"/>
            <a:ext cx="24431988" cy="8985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9" name="Group 489"/>
          <p:cNvGrpSpPr/>
          <p:nvPr/>
        </p:nvGrpSpPr>
        <p:grpSpPr>
          <a:xfrm>
            <a:off x="-47989" y="1132278"/>
            <a:ext cx="24431989" cy="10318365"/>
            <a:chOff x="0" y="0"/>
            <a:chExt cx="24431987" cy="10318363"/>
          </a:xfrm>
        </p:grpSpPr>
        <p:sp>
          <p:nvSpPr>
            <p:cNvPr id="487" name="Shape 487"/>
            <p:cNvSpPr/>
            <p:nvPr/>
          </p:nvSpPr>
          <p:spPr>
            <a:xfrm>
              <a:off x="0" y="0"/>
              <a:ext cx="24431988" cy="10318364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88" name="Shape 488"/>
            <p:cNvSpPr/>
            <p:nvPr/>
          </p:nvSpPr>
          <p:spPr>
            <a:xfrm>
              <a:off x="1616159" y="644332"/>
              <a:ext cx="20393560" cy="8213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grid-template-columns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repeat(12, [col] 1fr)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repeat(5, [row] auto)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t>grid-column-gap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1em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t>grid-row-gap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15px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418" y="-17572"/>
            <a:ext cx="24508836" cy="9693151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/>
          <p:nvPr/>
        </p:nvSpPr>
        <p:spPr>
          <a:xfrm>
            <a:off x="11852109" y="12614642"/>
            <a:ext cx="119602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http://codepen.io/airen/full/KNQaYE/</a:t>
            </a:r>
          </a:p>
        </p:txBody>
      </p:sp>
      <p:grpSp>
        <p:nvGrpSpPr>
          <p:cNvPr id="495" name="Group 495"/>
          <p:cNvGrpSpPr/>
          <p:nvPr/>
        </p:nvGrpSpPr>
        <p:grpSpPr>
          <a:xfrm>
            <a:off x="-23994" y="1157678"/>
            <a:ext cx="24431988" cy="10318365"/>
            <a:chOff x="0" y="0"/>
            <a:chExt cx="24431987" cy="10318363"/>
          </a:xfrm>
        </p:grpSpPr>
        <p:sp>
          <p:nvSpPr>
            <p:cNvPr id="493" name="Shape 493"/>
            <p:cNvSpPr/>
            <p:nvPr/>
          </p:nvSpPr>
          <p:spPr>
            <a:xfrm>
              <a:off x="0" y="0"/>
              <a:ext cx="24431988" cy="10318364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94" name="Shape 494"/>
            <p:cNvSpPr/>
            <p:nvPr/>
          </p:nvSpPr>
          <p:spPr>
            <a:xfrm>
              <a:off x="1666959" y="161732"/>
              <a:ext cx="20393560" cy="9497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header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12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box1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4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row 2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5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616" y="-62457"/>
            <a:ext cx="24435232" cy="10734355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hape 498"/>
          <p:cNvSpPr/>
          <p:nvPr/>
        </p:nvSpPr>
        <p:spPr>
          <a:xfrm>
            <a:off x="11153926" y="12690842"/>
            <a:ext cx="1223899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http://codepen.io/airen/full/WoMRVL/</a:t>
            </a:r>
          </a:p>
        </p:txBody>
      </p:sp>
      <p:grpSp>
        <p:nvGrpSpPr>
          <p:cNvPr id="501" name="Group 501"/>
          <p:cNvGrpSpPr/>
          <p:nvPr/>
        </p:nvGrpSpPr>
        <p:grpSpPr>
          <a:xfrm>
            <a:off x="-23994" y="1119578"/>
            <a:ext cx="24431988" cy="10318365"/>
            <a:chOff x="0" y="0"/>
            <a:chExt cx="24431987" cy="10318363"/>
          </a:xfrm>
        </p:grpSpPr>
        <p:sp>
          <p:nvSpPr>
            <p:cNvPr id="499" name="Shape 499"/>
            <p:cNvSpPr/>
            <p:nvPr/>
          </p:nvSpPr>
          <p:spPr>
            <a:xfrm>
              <a:off x="0" y="0"/>
              <a:ext cx="24431988" cy="10318364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00" name="Shape 500"/>
            <p:cNvSpPr/>
            <p:nvPr/>
          </p:nvSpPr>
          <p:spPr>
            <a:xfrm>
              <a:off x="1666959" y="161732"/>
              <a:ext cx="20393560" cy="9497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box1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4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row 2 </a:t>
              </a:r>
              <a:r>
                <a:rPr>
                  <a:solidFill>
                    <a:srgbClr val="9BE2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span 2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box2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5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4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row 2 </a:t>
              </a:r>
              <a:r>
                <a:rPr>
                  <a:solidFill>
                    <a:srgbClr val="9BE2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span 3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1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10758639" y="12919442"/>
            <a:ext cx="123183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http://codepen.io/airen/full/MbQpKW/</a:t>
            </a:r>
          </a:p>
        </p:txBody>
      </p:sp>
      <p:pic>
        <p:nvPicPr>
          <p:cNvPr id="50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431" y="-51757"/>
            <a:ext cx="24462862" cy="129195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7" name="Group 507"/>
          <p:cNvGrpSpPr/>
          <p:nvPr/>
        </p:nvGrpSpPr>
        <p:grpSpPr>
          <a:xfrm>
            <a:off x="-192682" y="1148799"/>
            <a:ext cx="27156964" cy="11469203"/>
            <a:chOff x="0" y="0"/>
            <a:chExt cx="27156962" cy="11469202"/>
          </a:xfrm>
        </p:grpSpPr>
        <p:sp>
          <p:nvSpPr>
            <p:cNvPr id="505" name="Shape 505"/>
            <p:cNvSpPr/>
            <p:nvPr/>
          </p:nvSpPr>
          <p:spPr>
            <a:xfrm>
              <a:off x="0" y="0"/>
              <a:ext cx="27156963" cy="11469203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06" name="Shape 506"/>
            <p:cNvSpPr/>
            <p:nvPr/>
          </p:nvSpPr>
          <p:spPr>
            <a:xfrm>
              <a:off x="542229" y="755959"/>
              <a:ext cx="26072503" cy="90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9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container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repeat(12, [col] 1fr)</a:t>
              </a:r>
              <a:r>
                <a:rPr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grid-column-gap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1em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rPr>
                  <a:solidFill>
                    <a:srgbClr val="9EE4FC"/>
                  </a:solidFill>
                </a:rPr>
                <a:t>  </a:t>
              </a:r>
              <a:r>
                <a:t>grid-row-gap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15px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49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[class*=“col”]</a:t>
              </a:r>
              <a:r>
                <a:rPr>
                  <a:solidFill>
                    <a:srgbClr val="9BE0FC"/>
                  </a:solidFill>
                </a:rPr>
                <a:t>:nth-of-type(</a:t>
              </a:r>
              <a:r>
                <a:rPr>
                  <a:solidFill>
                    <a:srgbClr val="E89272"/>
                  </a:solidFill>
                </a:rPr>
                <a:t>n+1</a:t>
              </a:r>
              <a:r>
                <a:rPr>
                  <a:solidFill>
                    <a:srgbClr val="9BE0FC"/>
                  </a:solidFill>
                </a:rPr>
                <a:t>):nth-of-type(-</a:t>
              </a:r>
              <a:r>
                <a:rPr>
                  <a:solidFill>
                    <a:srgbClr val="E89272"/>
                  </a:solidFill>
                </a:rPr>
                <a:t>n+12</a:t>
              </a:r>
              <a:r>
                <a:rPr>
                  <a:solidFill>
                    <a:srgbClr val="9BE0FC"/>
                  </a:solidFill>
                </a:rPr>
                <a:t>)</a:t>
              </a:r>
              <a:r>
                <a:rPr>
                  <a:solidFill>
                    <a:srgbClr val="9AE0FC"/>
                  </a:solidFill>
                </a:rPr>
                <a:t>{ </a:t>
              </a:r>
              <a:r>
                <a:t>grid-column: </a:t>
              </a:r>
              <a:r>
                <a:rPr>
                  <a:solidFill>
                    <a:srgbClr val="E89272"/>
                  </a:solidFill>
                </a:rPr>
                <a:t>span</a:t>
              </a:r>
              <a:r>
                <a:rPr>
                  <a:solidFill>
                    <a:srgbClr val="9EE4FC"/>
                  </a:solidFill>
                </a:rPr>
                <a:t>;}</a:t>
              </a:r>
              <a:r>
                <a:t> 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[class*=“col”]</a:t>
              </a:r>
              <a:r>
                <a:rPr>
                  <a:solidFill>
                    <a:srgbClr val="9BE0FC"/>
                  </a:solidFill>
                </a:rPr>
                <a:t>:nth-of-type(</a:t>
              </a:r>
              <a:r>
                <a:rPr>
                  <a:solidFill>
                    <a:srgbClr val="E89272"/>
                  </a:solidFill>
                </a:rPr>
                <a:t>n+13</a:t>
              </a:r>
              <a:r>
                <a:rPr>
                  <a:solidFill>
                    <a:srgbClr val="9BE0FC"/>
                  </a:solidFill>
                </a:rPr>
                <a:t>):nth-of-type(-</a:t>
              </a:r>
              <a:r>
                <a:rPr>
                  <a:solidFill>
                    <a:srgbClr val="E89272"/>
                  </a:solidFill>
                </a:rPr>
                <a:t>n+18</a:t>
              </a:r>
              <a:r>
                <a:rPr>
                  <a:solidFill>
                    <a:srgbClr val="9BE0FC"/>
                  </a:solidFill>
                </a:rPr>
                <a:t>)</a:t>
              </a:r>
              <a:r>
                <a:rPr>
                  <a:solidFill>
                    <a:srgbClr val="9AE0FC"/>
                  </a:solidFill>
                </a:rPr>
                <a:t>{ </a:t>
              </a:r>
              <a:r>
                <a:t>grid-column: </a:t>
              </a:r>
              <a:r>
                <a:rPr>
                  <a:solidFill>
                    <a:srgbClr val="E89272"/>
                  </a:solidFill>
                </a:rPr>
                <a:t>span 2</a:t>
              </a:r>
              <a:r>
                <a:rPr>
                  <a:solidFill>
                    <a:srgbClr val="9EE4FC"/>
                  </a:solidFill>
                </a:rPr>
                <a:t>;}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-12118" y="5326924"/>
            <a:ext cx="263626" cy="3062152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567264" y="6197600"/>
            <a:ext cx="19604584" cy="208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and Box Alignment Module 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7175064" y="310434"/>
            <a:ext cx="10033872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现代Web布局</a:t>
            </a:r>
          </a:p>
        </p:txBody>
      </p:sp>
      <p:sp>
        <p:nvSpPr>
          <p:cNvPr id="181" name="Shape 181"/>
          <p:cNvSpPr/>
          <p:nvPr/>
        </p:nvSpPr>
        <p:spPr>
          <a:xfrm>
            <a:off x="7262631" y="2182"/>
            <a:ext cx="9594320" cy="212809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1124371" y="3558894"/>
            <a:ext cx="18369399" cy="755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Float</a:t>
            </a:r>
          </a:p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inline-block</a:t>
            </a:r>
          </a:p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display: table</a:t>
            </a:r>
          </a:p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position (absolute 或 relative)</a:t>
            </a:r>
          </a:p>
          <a:p>
            <a:pPr marL="1025769" indent="-1025769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Frameworks(很多Frameworks)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12089281" y="12589242"/>
            <a:ext cx="1199388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http://codepen.io/airen/full/PbQpmy/</a:t>
            </a:r>
          </a:p>
        </p:txBody>
      </p:sp>
      <p:pic>
        <p:nvPicPr>
          <p:cNvPr id="51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55" y="-10526"/>
            <a:ext cx="24413310" cy="118883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17"/>
          <p:cNvGrpSpPr/>
          <p:nvPr/>
        </p:nvGrpSpPr>
        <p:grpSpPr>
          <a:xfrm>
            <a:off x="-23994" y="1119578"/>
            <a:ext cx="24431988" cy="10318365"/>
            <a:chOff x="0" y="0"/>
            <a:chExt cx="24431987" cy="10318363"/>
          </a:xfrm>
        </p:grpSpPr>
        <p:sp>
          <p:nvSpPr>
            <p:cNvPr id="514" name="Shape 514"/>
            <p:cNvSpPr/>
            <p:nvPr/>
          </p:nvSpPr>
          <p:spPr>
            <a:xfrm>
              <a:off x="0" y="0"/>
              <a:ext cx="24431988" cy="10318364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15" name="Shape 515"/>
            <p:cNvSpPr/>
            <p:nvPr/>
          </p:nvSpPr>
          <p:spPr>
            <a:xfrm>
              <a:off x="1057359" y="237932"/>
              <a:ext cx="7728882" cy="7803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flex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58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min-width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1%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flex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1 0 25%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58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516" name="Shape 516"/>
            <p:cNvSpPr/>
            <p:nvPr/>
          </p:nvSpPr>
          <p:spPr>
            <a:xfrm>
              <a:off x="12514557" y="320482"/>
              <a:ext cx="10055097" cy="9677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t>align-self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center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}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3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t>align-self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flex-start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}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4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t>align-self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flex-end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7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/>
        </p:nvSpPr>
        <p:spPr>
          <a:xfrm>
            <a:off x="12353759" y="12767042"/>
            <a:ext cx="117697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http://codepen.io/airen/full/NbypvV/</a:t>
            </a:r>
          </a:p>
        </p:txBody>
      </p:sp>
      <p:pic>
        <p:nvPicPr>
          <p:cNvPr id="52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972" y="-18529"/>
            <a:ext cx="24423944" cy="110861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4" name="Group 524"/>
          <p:cNvGrpSpPr/>
          <p:nvPr/>
        </p:nvGrpSpPr>
        <p:grpSpPr>
          <a:xfrm>
            <a:off x="-23994" y="1119578"/>
            <a:ext cx="24431988" cy="10318365"/>
            <a:chOff x="0" y="0"/>
            <a:chExt cx="24431987" cy="10318363"/>
          </a:xfrm>
        </p:grpSpPr>
        <p:sp>
          <p:nvSpPr>
            <p:cNvPr id="521" name="Shape 521"/>
            <p:cNvSpPr/>
            <p:nvPr/>
          </p:nvSpPr>
          <p:spPr>
            <a:xfrm>
              <a:off x="0" y="0"/>
              <a:ext cx="24431988" cy="10318364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22" name="Shape 522"/>
            <p:cNvSpPr/>
            <p:nvPr/>
          </p:nvSpPr>
          <p:spPr>
            <a:xfrm>
              <a:off x="930359" y="441132"/>
              <a:ext cx="10685204" cy="5436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grid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DE3FC"/>
                  </a:solidFill>
                </a:rPr>
                <a:t>  </a:t>
              </a:r>
              <a:r>
                <a:t>grid-template-columns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2FC"/>
                  </a:solidFill>
                </a:rPr>
                <a:t>      </a:t>
              </a:r>
              <a:r>
                <a:rPr>
                  <a:solidFill>
                    <a:srgbClr val="E89272"/>
                  </a:solidFill>
                </a:rPr>
                <a:t>repeat(4, fr)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58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523" name="Shape 523"/>
            <p:cNvSpPr/>
            <p:nvPr/>
          </p:nvSpPr>
          <p:spPr>
            <a:xfrm>
              <a:off x="12514557" y="320482"/>
              <a:ext cx="10055097" cy="9677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t>align-self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center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}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3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t>align-self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rPr>
                  <a:solidFill>
                    <a:srgbClr val="E89272"/>
                  </a:solidFill>
                </a:rPr>
                <a:t>start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}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BE0FC"/>
                  </a:solidFill>
                </a:rP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4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r>
                <a:t>align-self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end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rPr>
                  <a:solidFill>
                    <a:srgbClr val="9EE4FC"/>
                  </a:solidFill>
                </a:rP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4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/>
        </p:nvSpPr>
        <p:spPr>
          <a:xfrm>
            <a:off x="-12118" y="5326924"/>
            <a:ext cx="263626" cy="3062152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694264" y="6146800"/>
            <a:ext cx="19236894" cy="208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Flexbox Layout Or Grid Layout?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7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2000376" y="5378912"/>
            <a:ext cx="20383247" cy="2567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952500" indent="-952500" algn="l" defTabSz="914400">
              <a:buSzPct val="50000"/>
              <a:buBlip>
                <a:blip r:embed="rId2"/>
              </a:buBlip>
              <a:defRPr sz="7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Flexbox Layout定义一个维度，行或者列</a:t>
            </a:r>
          </a:p>
          <a:p>
            <a:pPr marL="952500" indent="-952500" algn="l" defTabSz="914400">
              <a:buSzPct val="50000"/>
              <a:buBlip>
                <a:blip r:embed="rId2"/>
              </a:buBlip>
              <a:defRPr sz="7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Grid Layout定义两个维度，行和列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tuts-gri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815" y="-1863486"/>
            <a:ext cx="21282370" cy="14296747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hape 532"/>
          <p:cNvSpPr/>
          <p:nvPr/>
        </p:nvSpPr>
        <p:spPr>
          <a:xfrm>
            <a:off x="8554" y="12610092"/>
            <a:ext cx="24358602" cy="110130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33" name="Shape 533"/>
          <p:cNvSpPr/>
          <p:nvPr/>
        </p:nvSpPr>
        <p:spPr>
          <a:xfrm>
            <a:off x="18190953" y="12887692"/>
            <a:ext cx="577728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http://codepen.io/airen/full/qqxrxP/</a:t>
            </a:r>
          </a:p>
        </p:txBody>
      </p:sp>
      <p:sp>
        <p:nvSpPr>
          <p:cNvPr id="534" name="Shape 534"/>
          <p:cNvSpPr/>
          <p:nvPr/>
        </p:nvSpPr>
        <p:spPr>
          <a:xfrm>
            <a:off x="118032" y="12855942"/>
            <a:ext cx="1702833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FFFF"/>
                </a:solidFill>
              </a:defRPr>
            </a:lvl1pPr>
          </a:lstStyle>
          <a:p>
            <a:pPr/>
            <a:r>
              <a:t>http://www.w3cplus.com/css3/solving-problems-with-css-grid-and-flexbox-the-card-ui.html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-12118" y="5326924"/>
            <a:ext cx="263626" cy="3062152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37" name="Shape 537"/>
          <p:cNvSpPr/>
          <p:nvPr/>
        </p:nvSpPr>
        <p:spPr>
          <a:xfrm>
            <a:off x="821264" y="6223000"/>
            <a:ext cx="3305506" cy="208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待续...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7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/>
        </p:nvSpPr>
        <p:spPr>
          <a:xfrm>
            <a:off x="4274" y="764182"/>
            <a:ext cx="118452" cy="15704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431059" y="1046162"/>
            <a:ext cx="3609976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sz="6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相关资料</a:t>
            </a:r>
          </a:p>
        </p:txBody>
      </p:sp>
      <p:sp>
        <p:nvSpPr>
          <p:cNvPr id="541" name="Shape 541"/>
          <p:cNvSpPr/>
          <p:nvPr/>
        </p:nvSpPr>
        <p:spPr>
          <a:xfrm>
            <a:off x="313618" y="3134133"/>
            <a:ext cx="22653655" cy="992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Grid规范: </a:t>
            </a:r>
            <a:r>
              <a:rPr>
                <a:hlinkClick r:id="rId3" invalidUrl="" action="" tgtFrame="" tooltip="" history="1" highlightClick="0" endSnd="0"/>
              </a:rPr>
              <a:t>https://www.w3.org/TR/css-grid-1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Box Alignment规范：</a:t>
            </a:r>
            <a:r>
              <a:rPr>
                <a:hlinkClick r:id="rId4" invalidUrl="" action="" tgtFrame="" tooltip="" history="1" highlightClick="0" endSnd="0"/>
              </a:rPr>
              <a:t>https://www.w3.org/TR/css-align-3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Flexbox规范: </a:t>
            </a:r>
            <a:r>
              <a:rPr>
                <a:hlinkClick r:id="rId5" invalidUrl="" action="" tgtFrame="" tooltip="" history="1" highlightClick="0" endSnd="0"/>
              </a:rPr>
              <a:t>https://www.w3.org/TR/css-flexbox-1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Flexbox教程:</a:t>
            </a:r>
            <a:r>
              <a:rPr>
                <a:hlinkClick r:id="rId6" invalidUrl="" action="" tgtFrame="" tooltip="" history="1" highlightClick="0" endSnd="0"/>
              </a:rPr>
              <a:t>http://www.w3cplus.com/blog/tags/157.html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Grid教程：</a:t>
            </a:r>
            <a:r>
              <a:rPr>
                <a:hlinkClick r:id="rId7" invalidUrl="" action="" tgtFrame="" tooltip="" history="1" highlightClick="0" endSnd="0"/>
              </a:rPr>
              <a:t>http://www.w3cplus.com/blog/tags/355.html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Grid案例：</a:t>
            </a:r>
            <a:r>
              <a:rPr>
                <a:hlinkClick r:id="rId8" invalidUrl="" action="" tgtFrame="" tooltip="" history="1" highlightClick="0" endSnd="0"/>
              </a:rPr>
              <a:t>http://codepen.io/collection/XmZoNW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Github：</a:t>
            </a:r>
            <a:r>
              <a:rPr>
                <a:hlinkClick r:id="rId9" invalidUrl="" action="" tgtFrame="" tooltip="" history="1" highlightClick="0" endSnd="0"/>
              </a:rPr>
              <a:t>https://github.com/airen/grid-layout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Grid更多资源：http://gridbyexample.com/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94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8258454" y="6019799"/>
            <a:ext cx="7867092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b="1" sz="10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roup 547"/>
          <p:cNvGrpSpPr/>
          <p:nvPr/>
        </p:nvGrpSpPr>
        <p:grpSpPr>
          <a:xfrm>
            <a:off x="8292732" y="1473998"/>
            <a:ext cx="7798536" cy="7874736"/>
            <a:chOff x="0" y="0"/>
            <a:chExt cx="7798534" cy="7874734"/>
          </a:xfrm>
        </p:grpSpPr>
        <p:pic>
          <p:nvPicPr>
            <p:cNvPr id="54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7544535" cy="75445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45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798535" cy="7874735"/>
            </a:xfrm>
            <a:prstGeom prst="rect">
              <a:avLst/>
            </a:prstGeom>
            <a:effectLst/>
          </p:spPr>
        </p:pic>
      </p:grpSp>
      <p:grpSp>
        <p:nvGrpSpPr>
          <p:cNvPr id="550" name="Group 550"/>
          <p:cNvGrpSpPr/>
          <p:nvPr/>
        </p:nvGrpSpPr>
        <p:grpSpPr>
          <a:xfrm>
            <a:off x="2866394" y="10969446"/>
            <a:ext cx="1540663" cy="1581612"/>
            <a:chOff x="0" y="0"/>
            <a:chExt cx="1540661" cy="1581610"/>
          </a:xfrm>
        </p:grpSpPr>
        <p:pic>
          <p:nvPicPr>
            <p:cNvPr id="549" name="pasted-image.png">
              <a:hlinkClick r:id="rId4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286662" cy="12514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48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540662" cy="1581611"/>
            </a:xfrm>
            <a:prstGeom prst="rect">
              <a:avLst/>
            </a:prstGeom>
            <a:effectLst/>
          </p:spPr>
        </p:pic>
      </p:grpSp>
      <p:grpSp>
        <p:nvGrpSpPr>
          <p:cNvPr id="553" name="Group 553"/>
          <p:cNvGrpSpPr/>
          <p:nvPr/>
        </p:nvGrpSpPr>
        <p:grpSpPr>
          <a:xfrm>
            <a:off x="5574029" y="10950396"/>
            <a:ext cx="1556323" cy="1550097"/>
            <a:chOff x="0" y="0"/>
            <a:chExt cx="1556321" cy="1550095"/>
          </a:xfrm>
        </p:grpSpPr>
        <p:pic>
          <p:nvPicPr>
            <p:cNvPr id="552" name="pasted-image.png">
              <a:hlinkClick r:id="rId7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0" y="88900"/>
              <a:ext cx="1302322" cy="12198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51" name="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556322" cy="1550096"/>
            </a:xfrm>
            <a:prstGeom prst="rect">
              <a:avLst/>
            </a:prstGeom>
            <a:effectLst/>
          </p:spPr>
        </p:pic>
      </p:grpSp>
      <p:grpSp>
        <p:nvGrpSpPr>
          <p:cNvPr id="556" name="Group 556"/>
          <p:cNvGrpSpPr/>
          <p:nvPr/>
        </p:nvGrpSpPr>
        <p:grpSpPr>
          <a:xfrm>
            <a:off x="8368900" y="10985203"/>
            <a:ext cx="1542623" cy="1550097"/>
            <a:chOff x="0" y="0"/>
            <a:chExt cx="1542622" cy="1550095"/>
          </a:xfrm>
        </p:grpSpPr>
        <p:pic>
          <p:nvPicPr>
            <p:cNvPr id="555" name="pasted-image.png">
              <a:hlinkClick r:id="rId10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1288623" cy="12198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54" name="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1542623" cy="1550096"/>
            </a:xfrm>
            <a:prstGeom prst="rect">
              <a:avLst/>
            </a:prstGeom>
            <a:effectLst/>
          </p:spPr>
        </p:pic>
      </p:grpSp>
      <p:grpSp>
        <p:nvGrpSpPr>
          <p:cNvPr id="559" name="Group 559"/>
          <p:cNvGrpSpPr/>
          <p:nvPr/>
        </p:nvGrpSpPr>
        <p:grpSpPr>
          <a:xfrm>
            <a:off x="10920975" y="11007546"/>
            <a:ext cx="1611164" cy="1581612"/>
            <a:chOff x="0" y="0"/>
            <a:chExt cx="1611163" cy="1581610"/>
          </a:xfrm>
        </p:grpSpPr>
        <p:pic>
          <p:nvPicPr>
            <p:cNvPr id="558" name="pasted-image.png">
              <a:hlinkClick r:id="rId13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27000" y="88900"/>
              <a:ext cx="1357164" cy="12514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57" name="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0"/>
              <a:ext cx="1611164" cy="1581611"/>
            </a:xfrm>
            <a:prstGeom prst="rect">
              <a:avLst/>
            </a:prstGeom>
            <a:effectLst/>
          </p:spPr>
        </p:pic>
      </p:grpSp>
      <p:grpSp>
        <p:nvGrpSpPr>
          <p:cNvPr id="562" name="Group 562"/>
          <p:cNvGrpSpPr/>
          <p:nvPr/>
        </p:nvGrpSpPr>
        <p:grpSpPr>
          <a:xfrm>
            <a:off x="13499704" y="10975051"/>
            <a:ext cx="1542624" cy="1601642"/>
            <a:chOff x="0" y="0"/>
            <a:chExt cx="1542622" cy="1601640"/>
          </a:xfrm>
        </p:grpSpPr>
        <p:pic>
          <p:nvPicPr>
            <p:cNvPr id="561" name="pasted-image.png">
              <a:hlinkClick r:id="rId16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27000" y="88900"/>
              <a:ext cx="1288623" cy="12714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60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1542623" cy="1601641"/>
            </a:xfrm>
            <a:prstGeom prst="rect">
              <a:avLst/>
            </a:prstGeom>
            <a:effectLst/>
          </p:spPr>
        </p:pic>
      </p:grpSp>
      <p:grpSp>
        <p:nvGrpSpPr>
          <p:cNvPr id="565" name="Group 565"/>
          <p:cNvGrpSpPr/>
          <p:nvPr/>
        </p:nvGrpSpPr>
        <p:grpSpPr>
          <a:xfrm>
            <a:off x="16051913" y="10962723"/>
            <a:ext cx="1542394" cy="1601642"/>
            <a:chOff x="0" y="0"/>
            <a:chExt cx="1542393" cy="1601640"/>
          </a:xfrm>
        </p:grpSpPr>
        <p:pic>
          <p:nvPicPr>
            <p:cNvPr id="564" name="pasted-image.png">
              <a:hlinkClick r:id="rId19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27000" y="88900"/>
              <a:ext cx="1288394" cy="12714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63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1542394" cy="1601641"/>
            </a:xfrm>
            <a:prstGeom prst="rect">
              <a:avLst/>
            </a:prstGeom>
            <a:effectLst/>
          </p:spPr>
        </p:pic>
      </p:grpSp>
      <p:grpSp>
        <p:nvGrpSpPr>
          <p:cNvPr id="568" name="Group 568"/>
          <p:cNvGrpSpPr/>
          <p:nvPr/>
        </p:nvGrpSpPr>
        <p:grpSpPr>
          <a:xfrm>
            <a:off x="18730759" y="10950396"/>
            <a:ext cx="1458054" cy="1550097"/>
            <a:chOff x="0" y="0"/>
            <a:chExt cx="1458053" cy="1550095"/>
          </a:xfrm>
        </p:grpSpPr>
        <p:pic>
          <p:nvPicPr>
            <p:cNvPr id="567" name="pasted-image.png">
              <a:hlinkClick r:id="rId21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27000" y="88900"/>
              <a:ext cx="1204054" cy="12198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66" name=""/>
            <p:cNvPicPr>
              <a:picLocks noChangeAspect="0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0" y="0"/>
              <a:ext cx="1458054" cy="1550096"/>
            </a:xfrm>
            <a:prstGeom prst="rect">
              <a:avLst/>
            </a:prstGeom>
            <a:effectLst/>
          </p:spPr>
        </p:pic>
      </p:grpSp>
      <p:grpSp>
        <p:nvGrpSpPr>
          <p:cNvPr id="571" name="Group 571"/>
          <p:cNvGrpSpPr/>
          <p:nvPr/>
        </p:nvGrpSpPr>
        <p:grpSpPr>
          <a:xfrm>
            <a:off x="21090414" y="10969446"/>
            <a:ext cx="1540741" cy="1550097"/>
            <a:chOff x="0" y="0"/>
            <a:chExt cx="1540739" cy="1550095"/>
          </a:xfrm>
        </p:grpSpPr>
        <p:pic>
          <p:nvPicPr>
            <p:cNvPr id="570" name="pasted-image.png">
              <a:hlinkClick r:id="rId24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127000" y="88900"/>
              <a:ext cx="1286740" cy="12198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69" name="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1540740" cy="155009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6488415" y="201198"/>
            <a:ext cx="11407169" cy="1625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希望的Web布局</a:t>
            </a:r>
          </a:p>
        </p:txBody>
      </p:sp>
      <p:sp>
        <p:nvSpPr>
          <p:cNvPr id="185" name="Shape 185"/>
          <p:cNvSpPr/>
          <p:nvPr/>
        </p:nvSpPr>
        <p:spPr>
          <a:xfrm>
            <a:off x="6682740" y="2182"/>
            <a:ext cx="11018520" cy="166784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665798" y="4780280"/>
            <a:ext cx="23052405" cy="560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769326" indent="-769326" algn="l" defTabSz="914400">
              <a:buSzPct val="50000"/>
              <a:buBlip>
                <a:blip r:embed="rId2"/>
              </a:buBlip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Flexbox (</a:t>
            </a:r>
            <a:r>
              <a:rPr>
                <a:hlinkClick r:id="rId3" invalidUrl="" action="" tgtFrame="" tooltip="" history="1" highlightClick="0" endSnd="0"/>
              </a:rPr>
              <a:t>https://drafts.csswg.org/css-flexbox</a:t>
            </a:r>
            <a:r>
              <a:t>)</a:t>
            </a:r>
          </a:p>
          <a:p>
            <a:pPr algn="l" defTabSz="914400"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</a:p>
          <a:p>
            <a:pPr marL="769326" indent="-769326" algn="l" defTabSz="914400">
              <a:buSzPct val="50000"/>
              <a:buBlip>
                <a:blip r:embed="rId2"/>
              </a:buBlip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CSS Grid Layout (</a:t>
            </a:r>
            <a:r>
              <a:rPr>
                <a:hlinkClick r:id="rId4" invalidUrl="" action="" tgtFrame="" tooltip="" history="1" highlightClick="0" endSnd="0"/>
              </a:rPr>
              <a:t>https://drafts.csswg.org/css-grid</a:t>
            </a:r>
            <a:r>
              <a:t>)</a:t>
            </a:r>
          </a:p>
          <a:p>
            <a:pPr algn="l" defTabSz="914400"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</a:p>
          <a:p>
            <a:pPr marL="769326" indent="-769326" algn="l" defTabSz="914400">
              <a:buSzPct val="50000"/>
              <a:buBlip>
                <a:blip r:embed="rId2"/>
              </a:buBlip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Box Alignment (https://drafts.csswg.org/css-align)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9280" y="4942482"/>
            <a:ext cx="304581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559784" y="5537201"/>
            <a:ext cx="23395941" cy="2641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CSS Grid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8329" y="-220134"/>
            <a:ext cx="27658564" cy="1406481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8554" y="12476927"/>
            <a:ext cx="24584800" cy="1270001"/>
          </a:xfrm>
          <a:prstGeom prst="rect">
            <a:avLst/>
          </a:prstGeom>
          <a:solidFill>
            <a:schemeClr val="accent6">
              <a:lumOff val="-8741"/>
            </a:schemeClr>
          </a:solidFill>
          <a:ln w="25400">
            <a:solidFill>
              <a:schemeClr val="accent6">
                <a:lumOff val="-874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3" name="Shape 193"/>
          <p:cNvSpPr/>
          <p:nvPr/>
        </p:nvSpPr>
        <p:spPr>
          <a:xfrm>
            <a:off x="19522899" y="12743628"/>
            <a:ext cx="46221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http://960.gs/</a:t>
            </a:r>
          </a:p>
        </p:txBody>
      </p:sp>
      <p:pic>
        <p:nvPicPr>
          <p:cNvPr id="194" name="pasted-image.tiff"/>
          <p:cNvPicPr>
            <a:picLocks noChangeAspect="1"/>
          </p:cNvPicPr>
          <p:nvPr/>
        </p:nvPicPr>
        <p:blipFill>
          <a:blip r:embed="rId3">
            <a:alphaModFix amt="45627"/>
            <a:extLst/>
          </a:blip>
          <a:stretch>
            <a:fillRect/>
          </a:stretch>
        </p:blipFill>
        <p:spPr>
          <a:xfrm>
            <a:off x="1727676" y="-5507921"/>
            <a:ext cx="21146555" cy="17974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